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Slides/notesSlide2.xml" ContentType="application/vnd.openxmlformats-officedocument.presentationml.notesSlide+xml"/>
  <Override PartName="/ppt/slides/slide8.xml" ContentType="application/vnd.openxmlformats-officedocument.presentationml.slide+xml"/>
  <Override PartName="/ppt/notesSlides/notesSlide3.xml" ContentType="application/vnd.openxmlformats-officedocument.presentationml.notesSlide+xml"/>
  <Override PartName="/ppt/slides/slide9.xml" ContentType="application/vnd.openxmlformats-officedocument.presentationml.slide+xml"/>
  <Override PartName="/ppt/notesSlides/notesSlide4.xml" ContentType="application/vnd.openxmlformats-officedocument.presentationml.notesSlide+xml"/>
  <Override PartName="/ppt/slides/slide10.xml" ContentType="application/vnd.openxmlformats-officedocument.presentationml.slide+xml"/>
  <Override PartName="/ppt/notesSlides/notesSlide5.xml" ContentType="application/vnd.openxmlformats-officedocument.presentationml.notesSlide+xml"/>
  <Override PartName="/ppt/slides/slide11.xml" ContentType="application/vnd.openxmlformats-officedocument.presentationml.slide+xml"/>
  <Override PartName="/ppt/slides/slide12.xml" ContentType="application/vnd.openxmlformats-officedocument.presentationml.slide+xml"/>
  <Override PartName="/ppt/notesSlides/notesSlide6.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Default Extension="wmf" ContentType="image/x-wmf"/>
  <Default Extension="rels" ContentType="application/vnd.openxmlformats-package.relationships+xml"/>
  <Default Extension="xml" ContentType="application/xml"/>
  <Default Extension="jpeg" ContentType="image/jpeg"/>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303" r:id="rId2"/>
    <p:sldId id="269" r:id="rId3"/>
    <p:sldId id="304" r:id="rId4"/>
    <p:sldId id="267" r:id="rId5"/>
    <p:sldId id="321" r:id="rId6"/>
    <p:sldId id="306" r:id="rId7"/>
    <p:sldId id="307" r:id="rId8"/>
    <p:sldId id="308" r:id="rId9"/>
    <p:sldId id="322" r:id="rId10"/>
    <p:sldId id="310" r:id="rId11"/>
    <p:sldId id="312" r:id="rId12"/>
    <p:sldId id="313" r:id="rId13"/>
    <p:sldId id="314" r:id="rId14"/>
    <p:sldId id="315" r:id="rId15"/>
    <p:sldId id="259" r:id="rId16"/>
    <p:sldId id="260" r:id="rId17"/>
    <p:sldId id="261" r:id="rId18"/>
    <p:sldId id="266" r:id="rId19"/>
    <p:sldId id="262" r:id="rId20"/>
    <p:sldId id="263" r:id="rId21"/>
    <p:sldId id="264" r:id="rId22"/>
    <p:sldId id="265" r:id="rId23"/>
    <p:sldId id="316" r:id="rId24"/>
    <p:sldId id="317" r:id="rId25"/>
    <p:sldId id="318" r:id="rId26"/>
    <p:sldId id="319" r:id="rId27"/>
    <p:sldId id="320" r:id="rId28"/>
    <p:sldId id="268" r:id="rId29"/>
    <p:sldId id="287" r:id="rId30"/>
    <p:sldId id="289" r:id="rId31"/>
    <p:sldId id="291" r:id="rId32"/>
    <p:sldId id="293" r:id="rId33"/>
    <p:sldId id="295" r:id="rId34"/>
    <p:sldId id="273" r:id="rId35"/>
    <p:sldId id="275" r:id="rId36"/>
    <p:sldId id="277" r:id="rId37"/>
    <p:sldId id="300" r:id="rId38"/>
    <p:sldId id="281" r:id="rId39"/>
    <p:sldId id="283" r:id="rId40"/>
    <p:sldId id="301" r:id="rId41"/>
    <p:sldId id="302" r:id="rId42"/>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p:scale>
          <a:sx n="100" d="100"/>
          <a:sy n="100" d="100"/>
        </p:scale>
        <p:origin x="-1860"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0" Type="http://schemas.openxmlformats.org/officeDocument/2006/relationships/slide" Target="slides/slide29.xml" />
  <Relationship Id="rId31" Type="http://schemas.openxmlformats.org/officeDocument/2006/relationships/slide" Target="slides/slide30.xml" />
  <Relationship Id="rId32" Type="http://schemas.openxmlformats.org/officeDocument/2006/relationships/slide" Target="slides/slide31.xml" />
  <Relationship Id="rId33" Type="http://schemas.openxmlformats.org/officeDocument/2006/relationships/slide" Target="slides/slide32.xml" />
  <Relationship Id="rId34" Type="http://schemas.openxmlformats.org/officeDocument/2006/relationships/slide" Target="slides/slide33.xml" />
  <Relationship Id="rId35" Type="http://schemas.openxmlformats.org/officeDocument/2006/relationships/slide" Target="slides/slide34.xml" />
  <Relationship Id="rId36" Type="http://schemas.openxmlformats.org/officeDocument/2006/relationships/slide" Target="slides/slide35.xml" />
  <Relationship Id="rId37" Type="http://schemas.openxmlformats.org/officeDocument/2006/relationships/slide" Target="slides/slide36.xml" />
  <Relationship Id="rId38" Type="http://schemas.openxmlformats.org/officeDocument/2006/relationships/slide" Target="slides/slide37.xml" />
  <Relationship Id="rId39" Type="http://schemas.openxmlformats.org/officeDocument/2006/relationships/slide" Target="slides/slide38.xml" />
  <Relationship Id="rId40" Type="http://schemas.openxmlformats.org/officeDocument/2006/relationships/slide" Target="slides/slide39.xml" />
  <Relationship Id="rId41" Type="http://schemas.openxmlformats.org/officeDocument/2006/relationships/slide" Target="slides/slide40.xml" />
  <Relationship Id="rId42" Type="http://schemas.openxmlformats.org/officeDocument/2006/relationships/slide" Target="slides/slide41.xml" />
  <Relationship Id="rId47" Type="http://schemas.openxmlformats.org/officeDocument/2006/relationships/theme" Target="theme/theme1.xml" />
  <Relationship Id="rId46" Type="http://schemas.openxmlformats.org/officeDocument/2006/relationships/viewProps" Target="viewProps.xml" />
  <Relationship Id="rId1" Type="http://schemas.openxmlformats.org/officeDocument/2006/relationships/slideMaster" Target="slideMasters/slideMaster1.xml" />
  <Relationship Id="rId45" Type="http://schemas.openxmlformats.org/officeDocument/2006/relationships/presProps" Target="presProps.xml" />
  <Relationship Id="rId44" Type="http://schemas.openxmlformats.org/officeDocument/2006/relationships/handoutMaster" Target="handoutMasters/handoutMaster1.xml" />
  <Relationship Id="rId43" Type="http://schemas.openxmlformats.org/officeDocument/2006/relationships/notesMaster" Target="notesMasters/notesMaster1.xml" />
  <Relationship Id="rId48" Type="http://schemas.openxmlformats.org/officeDocument/2006/relationships/tableStyles" Target="tableStyle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1440" tIns="45720" rIns="91440" bIns="45720" rtlCol="0"/>
          <a:lstStyle>
            <a:lvl1pPr algn="r">
              <a:defRPr sz="1200"/>
            </a:lvl1pPr>
          </a:lstStyle>
          <a:p>
            <a:fld id="{86DBB1A9-D351-461A-98CF-1C8A4C3089D4}" type="datetimeFigureOut">
              <a:rPr lang="en-US" smtClean="0"/>
              <a:pPr/>
              <a:t>1/25/2017</a:t>
            </a:fld>
            <a:endParaRPr lang="en-US"/>
          </a:p>
        </p:txBody>
      </p:sp>
      <p:sp>
        <p:nvSpPr>
          <p:cNvPr id="4" name="Footer Placeholder 3"/>
          <p:cNvSpPr>
            <a:spLocks noGrp="1"/>
          </p:cNvSpPr>
          <p:nvPr>
            <p:ph type="ftr" sz="quarter" idx="2"/>
          </p:nvPr>
        </p:nvSpPr>
        <p:spPr>
          <a:xfrm>
            <a:off x="0" y="8769350"/>
            <a:ext cx="300513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1440" tIns="45720" rIns="91440" bIns="45720" rtlCol="0" anchor="b"/>
          <a:lstStyle>
            <a:lvl1pPr algn="r">
              <a:defRPr sz="1200"/>
            </a:lvl1pPr>
          </a:lstStyle>
          <a:p>
            <a:fld id="{DD691529-BB11-4FB7-8E20-133CA9D5CEBC}" type="slidenum">
              <a:rPr lang="en-US" smtClean="0"/>
              <a:pPr/>
              <a:t>‹#›</a:t>
            </a:fld>
            <a:endParaRPr lang="en-US"/>
          </a:p>
        </p:txBody>
      </p:sp>
    </p:spTree>
    <p:extLst>
      <p:ext uri="{BB962C8B-B14F-4D97-AF65-F5344CB8AC3E}">
        <p14:creationId xmlns="" xmlns:p14="http://schemas.microsoft.com/office/powerpoint/2010/main" val="49231117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27775" y="0"/>
            <a:ext cx="3004820" cy="461645"/>
          </a:xfrm>
          <a:prstGeom prst="rect">
            <a:avLst/>
          </a:prstGeom>
        </p:spPr>
        <p:txBody>
          <a:bodyPr vert="horz" lIns="92382" tIns="46191" rIns="92382" bIns="46191" rtlCol="0"/>
          <a:lstStyle>
            <a:lvl1pPr algn="r">
              <a:defRPr sz="1200"/>
            </a:lvl1pPr>
          </a:lstStyle>
          <a:p>
            <a:fld id="{BB01D61D-7549-45B8-A6BE-08E6734CEB63}" type="datetimeFigureOut">
              <a:rPr lang="en-US" smtClean="0"/>
              <a:pPr/>
              <a:t>1/25/2017</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82" tIns="46191" rIns="92382" bIns="461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82" tIns="46191" rIns="92382" bIns="46191" rtlCol="0" anchor="b"/>
          <a:lstStyle>
            <a:lvl1pPr algn="r">
              <a:defRPr sz="1200"/>
            </a:lvl1pPr>
          </a:lstStyle>
          <a:p>
            <a:fld id="{D993D379-5F0D-4AFD-ACAF-C2DB91EDF7E7}" type="slidenum">
              <a:rPr lang="en-US" smtClean="0"/>
              <a:pPr/>
              <a:t>‹#›</a:t>
            </a:fld>
            <a:endParaRPr lang="en-US"/>
          </a:p>
        </p:txBody>
      </p:sp>
    </p:spTree>
    <p:extLst>
      <p:ext uri="{BB962C8B-B14F-4D97-AF65-F5344CB8AC3E}">
        <p14:creationId xmlns="" xmlns:p14="http://schemas.microsoft.com/office/powerpoint/2010/main" val="204482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93D379-5F0D-4AFD-ACAF-C2DB91EDF7E7}"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D2F892-AEFA-4588-903F-E0BF7BA28AF0}" type="slidenum">
              <a:rPr lang="en-US" smtClean="0"/>
              <a:pPr/>
              <a:t>7</a:t>
            </a:fld>
            <a:endParaRPr lang="en-US" dirty="0"/>
          </a:p>
        </p:txBody>
      </p:sp>
    </p:spTree>
    <p:extLst>
      <p:ext uri="{BB962C8B-B14F-4D97-AF65-F5344CB8AC3E}">
        <p14:creationId xmlns="" xmlns:p14="http://schemas.microsoft.com/office/powerpoint/2010/main" val="844416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CC55A6-1164-954B-B091-E971D85799BE}" type="slidenum">
              <a:rPr lang="en-US" smtClean="0"/>
              <a:pPr>
                <a:defRPr/>
              </a:pPr>
              <a:t>10</a:t>
            </a:fld>
            <a:endParaRPr lang="en-US" dirty="0"/>
          </a:p>
        </p:txBody>
      </p:sp>
    </p:spTree>
    <p:extLst>
      <p:ext uri="{BB962C8B-B14F-4D97-AF65-F5344CB8AC3E}">
        <p14:creationId xmlns="" xmlns:p14="http://schemas.microsoft.com/office/powerpoint/2010/main" val="172554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141413" y="682625"/>
            <a:ext cx="4576762" cy="3432175"/>
          </a:xfrm>
          <a:ln/>
        </p:spPr>
      </p:sp>
      <p:sp>
        <p:nvSpPr>
          <p:cNvPr id="54275" name="Notes Placeholder 2"/>
          <p:cNvSpPr>
            <a:spLocks noGrp="1"/>
          </p:cNvSpPr>
          <p:nvPr>
            <p:ph type="body" idx="1"/>
          </p:nvPr>
        </p:nvSpPr>
        <p:spPr>
          <a:xfrm>
            <a:off x="910925" y="4344360"/>
            <a:ext cx="5036152" cy="344953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spAutoFit/>
          </a:bodyPr>
          <a:lstStyle/>
          <a:p>
            <a:r>
              <a:rPr lang="en-US" altLang="zh-CN" dirty="0" smtClean="0"/>
              <a:t/>
            </a:r>
          </a:p>
          <a:p>
            <a:endParaRPr lang="en-US" altLang="zh-CN" dirty="0" smtClean="0"/>
          </a:p>
        </p:txBody>
      </p:sp>
      <p:sp>
        <p:nvSpPr>
          <p:cNvPr id="54276"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697340" algn="l"/>
                <a:tab pos="1394678" algn="l"/>
                <a:tab pos="2092018" algn="l"/>
                <a:tab pos="2789358" algn="l"/>
              </a:tabLst>
              <a:defRPr sz="900" b="1">
                <a:solidFill>
                  <a:schemeClr val="bg1"/>
                </a:solidFill>
                <a:latin typeface="Times New Roman" pitchFamily="18" charset="0"/>
              </a:defRPr>
            </a:lvl1pPr>
            <a:lvl2pPr marL="685620" indent="-263699" eaLnBrk="0" hangingPunct="0">
              <a:tabLst>
                <a:tab pos="697340" algn="l"/>
                <a:tab pos="1394678" algn="l"/>
                <a:tab pos="2092018" algn="l"/>
                <a:tab pos="2789358" algn="l"/>
              </a:tabLst>
              <a:defRPr sz="900" b="1">
                <a:solidFill>
                  <a:schemeClr val="bg1"/>
                </a:solidFill>
                <a:latin typeface="Times New Roman" pitchFamily="18" charset="0"/>
              </a:defRPr>
            </a:lvl2pPr>
            <a:lvl3pPr marL="1054799" indent="-210961" eaLnBrk="0" hangingPunct="0">
              <a:tabLst>
                <a:tab pos="697340" algn="l"/>
                <a:tab pos="1394678" algn="l"/>
                <a:tab pos="2092018" algn="l"/>
                <a:tab pos="2789358" algn="l"/>
              </a:tabLst>
              <a:defRPr sz="900" b="1">
                <a:solidFill>
                  <a:schemeClr val="bg1"/>
                </a:solidFill>
                <a:latin typeface="Times New Roman" pitchFamily="18" charset="0"/>
              </a:defRPr>
            </a:lvl3pPr>
            <a:lvl4pPr marL="1476719" indent="-210961" eaLnBrk="0" hangingPunct="0">
              <a:tabLst>
                <a:tab pos="697340" algn="l"/>
                <a:tab pos="1394678" algn="l"/>
                <a:tab pos="2092018" algn="l"/>
                <a:tab pos="2789358" algn="l"/>
              </a:tabLst>
              <a:defRPr sz="900" b="1">
                <a:solidFill>
                  <a:schemeClr val="bg1"/>
                </a:solidFill>
                <a:latin typeface="Times New Roman" pitchFamily="18" charset="0"/>
              </a:defRPr>
            </a:lvl4pPr>
            <a:lvl5pPr marL="1898639" indent="-210961" eaLnBrk="0" hangingPunct="0">
              <a:tabLst>
                <a:tab pos="697340" algn="l"/>
                <a:tab pos="1394678" algn="l"/>
                <a:tab pos="2092018" algn="l"/>
                <a:tab pos="2789358" algn="l"/>
              </a:tabLst>
              <a:defRPr sz="900" b="1">
                <a:solidFill>
                  <a:schemeClr val="bg1"/>
                </a:solidFill>
                <a:latin typeface="Times New Roman" pitchFamily="18" charset="0"/>
              </a:defRPr>
            </a:lvl5pPr>
            <a:lvl6pPr marL="2320559" indent="-210961" defTabSz="421921" eaLnBrk="0" fontAlgn="base" hangingPunct="0">
              <a:spcBef>
                <a:spcPct val="0"/>
              </a:spcBef>
              <a:spcAft>
                <a:spcPct val="0"/>
              </a:spcAft>
              <a:tabLst>
                <a:tab pos="697340" algn="l"/>
                <a:tab pos="1394678" algn="l"/>
                <a:tab pos="2092018" algn="l"/>
                <a:tab pos="2789358" algn="l"/>
              </a:tabLst>
              <a:defRPr sz="900" b="1">
                <a:solidFill>
                  <a:schemeClr val="bg1"/>
                </a:solidFill>
                <a:latin typeface="Times New Roman" pitchFamily="18" charset="0"/>
              </a:defRPr>
            </a:lvl6pPr>
            <a:lvl7pPr marL="2742480" indent="-210961" defTabSz="421921" eaLnBrk="0" fontAlgn="base" hangingPunct="0">
              <a:spcBef>
                <a:spcPct val="0"/>
              </a:spcBef>
              <a:spcAft>
                <a:spcPct val="0"/>
              </a:spcAft>
              <a:tabLst>
                <a:tab pos="697340" algn="l"/>
                <a:tab pos="1394678" algn="l"/>
                <a:tab pos="2092018" algn="l"/>
                <a:tab pos="2789358" algn="l"/>
              </a:tabLst>
              <a:defRPr sz="900" b="1">
                <a:solidFill>
                  <a:schemeClr val="bg1"/>
                </a:solidFill>
                <a:latin typeface="Times New Roman" pitchFamily="18" charset="0"/>
              </a:defRPr>
            </a:lvl7pPr>
            <a:lvl8pPr marL="3164398" indent="-210961" defTabSz="421921" eaLnBrk="0" fontAlgn="base" hangingPunct="0">
              <a:spcBef>
                <a:spcPct val="0"/>
              </a:spcBef>
              <a:spcAft>
                <a:spcPct val="0"/>
              </a:spcAft>
              <a:tabLst>
                <a:tab pos="697340" algn="l"/>
                <a:tab pos="1394678" algn="l"/>
                <a:tab pos="2092018" algn="l"/>
                <a:tab pos="2789358" algn="l"/>
              </a:tabLst>
              <a:defRPr sz="900" b="1">
                <a:solidFill>
                  <a:schemeClr val="bg1"/>
                </a:solidFill>
                <a:latin typeface="Times New Roman" pitchFamily="18" charset="0"/>
              </a:defRPr>
            </a:lvl8pPr>
            <a:lvl9pPr marL="3586317" indent="-210961" defTabSz="421921" eaLnBrk="0" fontAlgn="base" hangingPunct="0">
              <a:spcBef>
                <a:spcPct val="0"/>
              </a:spcBef>
              <a:spcAft>
                <a:spcPct val="0"/>
              </a:spcAft>
              <a:tabLst>
                <a:tab pos="697340" algn="l"/>
                <a:tab pos="1394678" algn="l"/>
                <a:tab pos="2092018" algn="l"/>
                <a:tab pos="2789358" algn="l"/>
              </a:tabLst>
              <a:defRPr sz="900" b="1">
                <a:solidFill>
                  <a:schemeClr val="bg1"/>
                </a:solidFill>
                <a:latin typeface="Times New Roman" pitchFamily="18" charset="0"/>
              </a:defRPr>
            </a:lvl9pPr>
          </a:lstStyle>
          <a:p>
            <a:pPr eaLnBrk="1" hangingPunct="1"/>
            <a:fld id="{0D99EB70-6C43-467C-AE4E-EA1E1F8120DD}" type="slidenum">
              <a:rPr lang="en-US" altLang="zh-CN" sz="1200" b="0">
                <a:solidFill>
                  <a:srgbClr val="000000"/>
                </a:solidFill>
                <a:latin typeface="Arial" charset="0"/>
              </a:rPr>
              <a:pPr eaLnBrk="1" hangingPunct="1"/>
              <a:t>12</a:t>
            </a:fld>
            <a:endParaRPr lang="en-US" altLang="zh-CN" sz="1200" b="0" dirty="0">
              <a:solidFill>
                <a:srgbClr val="000000"/>
              </a:solidFill>
              <a:latin typeface="Arial" charset="0"/>
            </a:endParaRPr>
          </a:p>
        </p:txBody>
      </p:sp>
      <p:sp>
        <p:nvSpPr>
          <p:cNvPr id="54277" name="Rectangle 3"/>
          <p:cNvSpPr txBox="1">
            <a:spLocks noChangeArrowheads="1"/>
          </p:cNvSpPr>
          <p:nvPr/>
        </p:nvSpPr>
        <p:spPr bwMode="auto">
          <a:xfrm>
            <a:off x="941598" y="4389747"/>
            <a:ext cx="2901461" cy="47542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110" tIns="46053" rIns="92110" bIns="46053"/>
          <a:lstStyle>
            <a:lvl1pPr marL="357188" indent="-357188" defTabSz="955675" eaLnBrk="0" hangingPunct="0">
              <a:defRPr sz="1000" b="1">
                <a:solidFill>
                  <a:schemeClr val="bg1"/>
                </a:solidFill>
                <a:latin typeface="Times New Roman" pitchFamily="18" charset="0"/>
              </a:defRPr>
            </a:lvl1pPr>
            <a:lvl2pPr marL="742950" indent="-285750" defTabSz="955675" eaLnBrk="0" hangingPunct="0">
              <a:defRPr sz="1000" b="1">
                <a:solidFill>
                  <a:schemeClr val="bg1"/>
                </a:solidFill>
                <a:latin typeface="Times New Roman" pitchFamily="18" charset="0"/>
              </a:defRPr>
            </a:lvl2pPr>
            <a:lvl3pPr marL="1143000" indent="-228600" defTabSz="955675" eaLnBrk="0" hangingPunct="0">
              <a:defRPr sz="1000" b="1">
                <a:solidFill>
                  <a:schemeClr val="bg1"/>
                </a:solidFill>
                <a:latin typeface="Times New Roman" pitchFamily="18" charset="0"/>
              </a:defRPr>
            </a:lvl3pPr>
            <a:lvl4pPr marL="1600200" indent="-228600" defTabSz="955675" eaLnBrk="0" hangingPunct="0">
              <a:defRPr sz="1000" b="1">
                <a:solidFill>
                  <a:schemeClr val="bg1"/>
                </a:solidFill>
                <a:latin typeface="Times New Roman" pitchFamily="18" charset="0"/>
              </a:defRPr>
            </a:lvl4pPr>
            <a:lvl5pPr marL="2057400" indent="-228600" defTabSz="955675" eaLnBrk="0" hangingPunct="0">
              <a:defRPr sz="1000" b="1">
                <a:solidFill>
                  <a:schemeClr val="bg1"/>
                </a:solidFill>
                <a:latin typeface="Times New Roman" pitchFamily="18" charset="0"/>
              </a:defRPr>
            </a:lvl5pPr>
            <a:lvl6pPr marL="2514600" indent="-228600" defTabSz="955675" eaLnBrk="0" fontAlgn="base" hangingPunct="0">
              <a:spcBef>
                <a:spcPct val="0"/>
              </a:spcBef>
              <a:spcAft>
                <a:spcPct val="0"/>
              </a:spcAft>
              <a:defRPr sz="1000" b="1">
                <a:solidFill>
                  <a:schemeClr val="bg1"/>
                </a:solidFill>
                <a:latin typeface="Times New Roman" pitchFamily="18" charset="0"/>
              </a:defRPr>
            </a:lvl6pPr>
            <a:lvl7pPr marL="2971800" indent="-228600" defTabSz="955675" eaLnBrk="0" fontAlgn="base" hangingPunct="0">
              <a:spcBef>
                <a:spcPct val="0"/>
              </a:spcBef>
              <a:spcAft>
                <a:spcPct val="0"/>
              </a:spcAft>
              <a:defRPr sz="1000" b="1">
                <a:solidFill>
                  <a:schemeClr val="bg1"/>
                </a:solidFill>
                <a:latin typeface="Times New Roman" pitchFamily="18" charset="0"/>
              </a:defRPr>
            </a:lvl7pPr>
            <a:lvl8pPr marL="3429000" indent="-228600" defTabSz="955675" eaLnBrk="0" fontAlgn="base" hangingPunct="0">
              <a:spcBef>
                <a:spcPct val="0"/>
              </a:spcBef>
              <a:spcAft>
                <a:spcPct val="0"/>
              </a:spcAft>
              <a:defRPr sz="1000" b="1">
                <a:solidFill>
                  <a:schemeClr val="bg1"/>
                </a:solidFill>
                <a:latin typeface="Times New Roman" pitchFamily="18" charset="0"/>
              </a:defRPr>
            </a:lvl8pPr>
            <a:lvl9pPr marL="3886200" indent="-228600" defTabSz="955675" eaLnBrk="0" fontAlgn="base" hangingPunct="0">
              <a:spcBef>
                <a:spcPct val="0"/>
              </a:spcBef>
              <a:spcAft>
                <a:spcPct val="0"/>
              </a:spcAft>
              <a:defRPr sz="1000" b="1">
                <a:solidFill>
                  <a:schemeClr val="bg1"/>
                </a:solidFill>
                <a:latin typeface="Times New Roman" pitchFamily="18" charset="0"/>
              </a:defRPr>
            </a:lvl9pPr>
          </a:lstStyle>
          <a:p>
            <a:pPr eaLnBrk="1" hangingPunct="1">
              <a:lnSpc>
                <a:spcPct val="90000"/>
              </a:lnSpc>
              <a:spcBef>
                <a:spcPts val="669"/>
              </a:spcBef>
              <a:buFont typeface="Arial" charset="0"/>
              <a:buChar char="•"/>
            </a:pPr>
            <a:endParaRPr lang="en-US" altLang="zh-CN" sz="1300" dirty="0">
              <a:latin typeface="Calibri" pitchFamily="34" charset="0"/>
            </a:endParaRPr>
          </a:p>
        </p:txBody>
      </p:sp>
    </p:spTree>
    <p:extLst>
      <p:ext uri="{BB962C8B-B14F-4D97-AF65-F5344CB8AC3E}">
        <p14:creationId xmlns="" xmlns:p14="http://schemas.microsoft.com/office/powerpoint/2010/main" val="3491444535"/>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08E4AA-0902-485D-8E52-077F01B8C453}" type="datetime1">
              <a:rPr lang="en-US" smtClean="0"/>
              <a:pPr/>
              <a:t>1/25/2017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86ADCA-6D94-49D0-B098-560FF4119911}" type="datetime1">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C47A20-8491-4409-99DC-2F4BAD97E568}" type="datetime1">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64FC51-AC5C-4EA1-A4CD-86C2F5E51196}" type="datetime1">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CB31F7-195F-4BEC-9854-A602CE9A935A}" type="datetime1">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5D99FA-2DFC-4BDD-9C00-3A7CCFF23146}" type="datetime1">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EF1F5B-E0D1-4668-917D-369520A7A3D5}" type="datetime1">
              <a:rPr lang="en-US" smtClean="0"/>
              <a:pPr/>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76F2DF-769A-4F21-8D70-9C682CA30039}" type="datetime1">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89F84-8CD8-428C-91A7-46067787DA57}" type="datetime1">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71BED7-53B4-4EBD-B4E8-2AF00CBCB730}" type="datetime1">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C8598-CC1E-4975-A863-152C8AE14D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B45171-7E3B-4485-81E5-339FCD9C2165}" type="datetime1">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11C8598-CC1E-4975-A863-152C8AE14D6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46E162-50D2-4282-AB57-E96C982D5266}" type="datetime1">
              <a:rPr lang="en-US" smtClean="0"/>
              <a:pPr/>
              <a:t>1/25/2017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1C8598-CC1E-4975-A863-152C8AE14D6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image" Target="../media/image3.wmf"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3.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4.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5.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6.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8.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9.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81200"/>
          </a:xfrm>
        </p:spPr>
        <p:txBody>
          <a:bodyPr>
            <a:normAutofit/>
          </a:bodyPr>
          <a:lstStyle/>
          <a:p>
            <a:pPr algn="ctr"/>
            <a:r>
              <a:rPr lang="en-US" sz="4200" dirty="0" smtClean="0">
                <a:latin typeface="Franklin Gothic Medium" pitchFamily="34" charset="0"/>
              </a:rPr>
              <a:t>Pauline Newman Inn of Court and Northern Virginia Chapter of FBA</a:t>
            </a:r>
            <a:endParaRPr lang="en-US" sz="4200" dirty="0">
              <a:latin typeface="Franklin Gothic Medium" pitchFamily="34" charset="0"/>
            </a:endParaRPr>
          </a:p>
        </p:txBody>
      </p:sp>
      <p:sp>
        <p:nvSpPr>
          <p:cNvPr id="3" name="Content Placeholder 2"/>
          <p:cNvSpPr>
            <a:spLocks noGrp="1"/>
          </p:cNvSpPr>
          <p:nvPr>
            <p:ph idx="1"/>
          </p:nvPr>
        </p:nvSpPr>
        <p:spPr>
          <a:xfrm>
            <a:off x="457200" y="1905000"/>
            <a:ext cx="8229600" cy="4114800"/>
          </a:xfrm>
        </p:spPr>
        <p:txBody>
          <a:bodyPr>
            <a:noAutofit/>
          </a:bodyPr>
          <a:lstStyle/>
          <a:p>
            <a:pPr marL="0" indent="0" algn="ctr">
              <a:spcBef>
                <a:spcPts val="0"/>
              </a:spcBef>
              <a:buNone/>
            </a:pPr>
            <a:endParaRPr lang="en-US" sz="2800" dirty="0" smtClean="0">
              <a:latin typeface="Franklin Gothic Medium" pitchFamily="34" charset="0"/>
            </a:endParaRPr>
          </a:p>
          <a:p>
            <a:pPr marL="0" indent="0" algn="ctr">
              <a:spcBef>
                <a:spcPts val="0"/>
              </a:spcBef>
              <a:buNone/>
            </a:pPr>
            <a:r>
              <a:rPr lang="en-US" sz="2800" dirty="0" smtClean="0">
                <a:latin typeface="Franklin Gothic Medium" pitchFamily="34" charset="0"/>
              </a:rPr>
              <a:t>Trade </a:t>
            </a:r>
            <a:r>
              <a:rPr lang="en-US" sz="2800" dirty="0">
                <a:latin typeface="Franklin Gothic Medium" pitchFamily="34" charset="0"/>
              </a:rPr>
              <a:t>Secrets: </a:t>
            </a:r>
            <a:endParaRPr lang="en-US" sz="2800" dirty="0" smtClean="0">
              <a:latin typeface="Franklin Gothic Medium" pitchFamily="34" charset="0"/>
            </a:endParaRPr>
          </a:p>
          <a:p>
            <a:pPr marL="0" indent="0" algn="ctr">
              <a:spcBef>
                <a:spcPts val="0"/>
              </a:spcBef>
              <a:buNone/>
            </a:pPr>
            <a:endParaRPr lang="en-US" sz="1200" dirty="0" smtClean="0">
              <a:latin typeface="Franklin Gothic Medium" pitchFamily="34" charset="0"/>
            </a:endParaRPr>
          </a:p>
          <a:p>
            <a:pPr marL="0" indent="0" algn="ctr">
              <a:spcBef>
                <a:spcPts val="0"/>
              </a:spcBef>
              <a:buNone/>
            </a:pPr>
            <a:r>
              <a:rPr lang="en-US" sz="2800" dirty="0" smtClean="0">
                <a:latin typeface="Franklin Gothic Medium" pitchFamily="34" charset="0"/>
              </a:rPr>
              <a:t>The </a:t>
            </a:r>
            <a:r>
              <a:rPr lang="en-US" sz="2800" dirty="0">
                <a:latin typeface="Franklin Gothic Medium" pitchFamily="34" charset="0"/>
              </a:rPr>
              <a:t>Ins and Outs of Trade Secret Protection, including a Comprehensive Review of the Defend Trade Secrets Act of </a:t>
            </a:r>
            <a:r>
              <a:rPr lang="en-US" sz="2800" dirty="0" smtClean="0">
                <a:latin typeface="Franklin Gothic Medium" pitchFamily="34" charset="0"/>
              </a:rPr>
              <a:t>2016</a:t>
            </a:r>
            <a:endParaRPr lang="en-US" sz="2800" dirty="0">
              <a:latin typeface="Franklin Gothic Medium" pitchFamily="34" charset="0"/>
            </a:endParaRPr>
          </a:p>
          <a:p>
            <a:pPr algn="ctr">
              <a:spcBef>
                <a:spcPts val="0"/>
              </a:spcBef>
              <a:buNone/>
            </a:pPr>
            <a:endParaRPr lang="en-US" sz="1200" dirty="0" smtClean="0">
              <a:latin typeface="Franklin Gothic Medium" pitchFamily="34" charset="0"/>
            </a:endParaRPr>
          </a:p>
          <a:p>
            <a:pPr algn="ctr">
              <a:spcBef>
                <a:spcPts val="0"/>
              </a:spcBef>
              <a:buNone/>
            </a:pPr>
            <a:r>
              <a:rPr lang="en-US" sz="2800" dirty="0" smtClean="0">
                <a:latin typeface="Franklin Gothic Medium" pitchFamily="34" charset="0"/>
              </a:rPr>
              <a:t>January 25, 2017</a:t>
            </a:r>
          </a:p>
          <a:p>
            <a:pPr algn="ctr">
              <a:spcBef>
                <a:spcPts val="0"/>
              </a:spcBef>
              <a:buNone/>
            </a:pPr>
            <a:endParaRPr lang="en-US" sz="1200" dirty="0" smtClean="0">
              <a:latin typeface="Franklin Gothic Medium" pitchFamily="34" charset="0"/>
            </a:endParaRPr>
          </a:p>
          <a:p>
            <a:pPr algn="ctr">
              <a:spcBef>
                <a:spcPts val="0"/>
              </a:spcBef>
              <a:buNone/>
            </a:pPr>
            <a:r>
              <a:rPr lang="en-US" sz="2800" dirty="0" smtClean="0">
                <a:latin typeface="Franklin Gothic Medium" pitchFamily="34" charset="0"/>
              </a:rPr>
              <a:t>U.S. Patent &amp; Trademark Office</a:t>
            </a:r>
          </a:p>
          <a:p>
            <a:pPr algn="ctr">
              <a:spcBef>
                <a:spcPts val="0"/>
              </a:spcBef>
              <a:buNone/>
            </a:pPr>
            <a:r>
              <a:rPr lang="en-US" sz="2800" dirty="0" smtClean="0">
                <a:latin typeface="Franklin Gothic Medium" pitchFamily="34" charset="0"/>
              </a:rPr>
              <a:t>Alexandria, Virginia</a:t>
            </a:r>
            <a:endParaRPr lang="en-US" sz="28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1</a:t>
            </a:fld>
            <a:endParaRPr lang="en-US"/>
          </a:p>
        </p:txBody>
      </p:sp>
    </p:spTree>
    <p:extLst>
      <p:ext uri="{BB962C8B-B14F-4D97-AF65-F5344CB8AC3E}">
        <p14:creationId xmlns="" xmlns:p14="http://schemas.microsoft.com/office/powerpoint/2010/main" val="2295437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199" cy="838200"/>
          </a:xfrm>
        </p:spPr>
        <p:txBody>
          <a:bodyPr>
            <a:noAutofit/>
          </a:bodyPr>
          <a:lstStyle/>
          <a:p>
            <a:pPr algn="ctr">
              <a:defRPr/>
            </a:pPr>
            <a:r>
              <a:rPr lang="en-US" sz="4000" dirty="0" smtClean="0">
                <a:solidFill>
                  <a:schemeClr val="bg2">
                    <a:lumMod val="20000"/>
                    <a:lumOff val="80000"/>
                  </a:schemeClr>
                </a:solidFill>
                <a:latin typeface="Franklin Gothic Medium" pitchFamily="34" charset="0"/>
              </a:rPr>
              <a:t>Patent Enforcement </a:t>
            </a:r>
            <a:r>
              <a:rPr lang="en-US" sz="4000" dirty="0" smtClean="0">
                <a:solidFill>
                  <a:schemeClr val="bg2">
                    <a:lumMod val="20000"/>
                    <a:lumOff val="80000"/>
                  </a:schemeClr>
                </a:solidFill>
                <a:latin typeface="Franklin Gothic Medium" pitchFamily="34" charset="0"/>
                <a:cs typeface="Arial"/>
              </a:rPr>
              <a:t>─</a:t>
            </a:r>
            <a:r>
              <a:rPr lang="en-US" sz="4000" dirty="0" smtClean="0">
                <a:solidFill>
                  <a:schemeClr val="bg2">
                    <a:lumMod val="20000"/>
                    <a:lumOff val="80000"/>
                  </a:schemeClr>
                </a:solidFill>
                <a:latin typeface="Franklin Gothic Medium" pitchFamily="34" charset="0"/>
              </a:rPr>
              <a:t> </a:t>
            </a:r>
            <a:r>
              <a:rPr lang="en-US" sz="4000" dirty="0" err="1" smtClean="0">
                <a:solidFill>
                  <a:schemeClr val="bg2">
                    <a:lumMod val="20000"/>
                    <a:lumOff val="80000"/>
                  </a:schemeClr>
                </a:solidFill>
                <a:latin typeface="Franklin Gothic Medium" pitchFamily="34" charset="0"/>
              </a:rPr>
              <a:t>PTAB</a:t>
            </a:r>
            <a:endParaRPr lang="en-US" sz="4000" dirty="0">
              <a:solidFill>
                <a:schemeClr val="bg2">
                  <a:lumMod val="20000"/>
                  <a:lumOff val="80000"/>
                </a:schemeClr>
              </a:solidFill>
              <a:latin typeface="Franklin Gothic Medium" pitchFamily="34" charset="0"/>
            </a:endParaRPr>
          </a:p>
        </p:txBody>
      </p:sp>
      <p:sp>
        <p:nvSpPr>
          <p:cNvPr id="7" name="Content Placeholder 7"/>
          <p:cNvSpPr>
            <a:spLocks noGrp="1"/>
          </p:cNvSpPr>
          <p:nvPr>
            <p:ph idx="1"/>
          </p:nvPr>
        </p:nvSpPr>
        <p:spPr>
          <a:xfrm>
            <a:off x="76200" y="990600"/>
            <a:ext cx="8991600" cy="5029200"/>
          </a:xfrm>
        </p:spPr>
        <p:txBody>
          <a:bodyPr>
            <a:normAutofit/>
          </a:bodyPr>
          <a:lstStyle/>
          <a:p>
            <a:pPr marL="571500" indent="-342900" algn="just" eaLnBrk="1" hangingPunct="1">
              <a:spcBef>
                <a:spcPts val="0"/>
              </a:spcBef>
              <a:spcAft>
                <a:spcPts val="1200"/>
              </a:spcAft>
            </a:pPr>
            <a:r>
              <a:rPr lang="en-US" sz="2200" dirty="0" smtClean="0">
                <a:latin typeface="Franklin Gothic Medium" pitchFamily="34" charset="0"/>
              </a:rPr>
              <a:t>Lower cost alternative to litigating validity in district court</a:t>
            </a:r>
          </a:p>
          <a:p>
            <a:pPr marL="571500" indent="-342900" algn="just" eaLnBrk="1" hangingPunct="1">
              <a:spcBef>
                <a:spcPts val="0"/>
              </a:spcBef>
              <a:spcAft>
                <a:spcPts val="1200"/>
              </a:spcAft>
            </a:pPr>
            <a:r>
              <a:rPr lang="en-US" sz="2200" dirty="0" smtClean="0">
                <a:latin typeface="Franklin Gothic Medium" pitchFamily="34" charset="0"/>
              </a:rPr>
              <a:t>Speed – statutory 12-month deadline from institution</a:t>
            </a:r>
          </a:p>
          <a:p>
            <a:pPr marL="571500" indent="-342900" algn="just" eaLnBrk="1" hangingPunct="1">
              <a:spcBef>
                <a:spcPts val="0"/>
              </a:spcBef>
              <a:spcAft>
                <a:spcPts val="1200"/>
              </a:spcAft>
            </a:pPr>
            <a:r>
              <a:rPr lang="en-US" sz="2200" dirty="0" smtClean="0">
                <a:latin typeface="Franklin Gothic Medium" pitchFamily="34" charset="0"/>
              </a:rPr>
              <a:t>Possible stay of parallel litigation</a:t>
            </a:r>
          </a:p>
          <a:p>
            <a:pPr marL="571500" indent="-342900" algn="just" eaLnBrk="1" hangingPunct="1">
              <a:spcBef>
                <a:spcPts val="0"/>
              </a:spcBef>
              <a:spcAft>
                <a:spcPts val="1200"/>
              </a:spcAft>
            </a:pPr>
            <a:r>
              <a:rPr lang="en-US" sz="2200" dirty="0" smtClean="0">
                <a:latin typeface="Franklin Gothic Medium" pitchFamily="34" charset="0"/>
              </a:rPr>
              <a:t>Greater chance of success?</a:t>
            </a:r>
          </a:p>
          <a:p>
            <a:pPr marL="457200" lvl="1" indent="0" algn="just">
              <a:spcBef>
                <a:spcPts val="0"/>
              </a:spcBef>
              <a:spcAft>
                <a:spcPts val="1200"/>
              </a:spcAft>
              <a:buNone/>
            </a:pPr>
            <a:endParaRPr lang="en-US" sz="2200" dirty="0">
              <a:latin typeface="Franklin Gothic Medium" pitchFamily="34" charset="0"/>
            </a:endParaRPr>
          </a:p>
        </p:txBody>
      </p:sp>
      <p:graphicFrame>
        <p:nvGraphicFramePr>
          <p:cNvPr id="5" name="Content Placeholder 4"/>
          <p:cNvGraphicFramePr>
            <a:graphicFrameLocks/>
          </p:cNvGraphicFramePr>
          <p:nvPr>
            <p:extLst>
              <p:ext uri="{D42A27DB-BD31-4B8C-83A1-F6EECF244321}">
                <p14:modId xmlns="" xmlns:p14="http://schemas.microsoft.com/office/powerpoint/2010/main" val="1639016499"/>
              </p:ext>
            </p:extLst>
          </p:nvPr>
        </p:nvGraphicFramePr>
        <p:xfrm>
          <a:off x="457200" y="2895600"/>
          <a:ext cx="8229600" cy="3474720"/>
        </p:xfrm>
        <a:graphic>
          <a:graphicData uri="http://schemas.openxmlformats.org/drawingml/2006/table">
            <a:tbl>
              <a:tblPr firstRow="1" bandRow="1">
                <a:tableStyleId>{5C22544A-7EE6-4342-B048-85BDC9FD1C3A}</a:tableStyleId>
              </a:tblPr>
              <a:tblGrid>
                <a:gridCol w="2298357"/>
                <a:gridCol w="3188043"/>
                <a:gridCol w="2743200"/>
              </a:tblGrid>
              <a:tr h="220579">
                <a:tc>
                  <a:txBody>
                    <a:bodyPr/>
                    <a:lstStyle/>
                    <a:p>
                      <a:pPr algn="ctr"/>
                      <a:r>
                        <a:rPr kumimoji="0" lang="en-US" sz="1600" b="1" kern="1200" baseline="0" dirty="0" smtClean="0">
                          <a:solidFill>
                            <a:schemeClr val="accent1">
                              <a:lumMod val="60000"/>
                              <a:lumOff val="40000"/>
                            </a:schemeClr>
                          </a:solidFill>
                          <a:latin typeface="+mn-lt"/>
                          <a:ea typeface="+mn-ea"/>
                          <a:cs typeface="+mn-cs"/>
                        </a:rPr>
                        <a:t>Issue</a:t>
                      </a:r>
                      <a:endParaRPr lang="en-US" sz="1600" dirty="0">
                        <a:solidFill>
                          <a:schemeClr val="accent1">
                            <a:lumMod val="60000"/>
                            <a:lumOff val="4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0" lang="en-US" sz="1600" b="1" kern="1200" baseline="0" dirty="0" err="1" smtClean="0">
                          <a:solidFill>
                            <a:schemeClr val="accent1">
                              <a:lumMod val="60000"/>
                              <a:lumOff val="40000"/>
                            </a:schemeClr>
                          </a:solidFill>
                          <a:latin typeface="+mn-lt"/>
                          <a:ea typeface="+mn-ea"/>
                          <a:cs typeface="+mn-cs"/>
                        </a:rPr>
                        <a:t>PTAB</a:t>
                      </a:r>
                      <a:r>
                        <a:rPr kumimoji="0" lang="en-US" sz="1600" b="1" kern="1200" baseline="0" dirty="0" smtClean="0">
                          <a:solidFill>
                            <a:schemeClr val="accent1">
                              <a:lumMod val="60000"/>
                              <a:lumOff val="40000"/>
                            </a:schemeClr>
                          </a:solidFill>
                          <a:latin typeface="+mn-lt"/>
                          <a:ea typeface="+mn-ea"/>
                          <a:cs typeface="+mn-cs"/>
                        </a:rPr>
                        <a:t> </a:t>
                      </a:r>
                      <a:endParaRPr lang="en-US" sz="1600" dirty="0">
                        <a:solidFill>
                          <a:schemeClr val="accent1">
                            <a:lumMod val="60000"/>
                            <a:lumOff val="4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0" lang="en-US" sz="1600" b="1" kern="1200" baseline="0" dirty="0" smtClean="0">
                          <a:solidFill>
                            <a:schemeClr val="accent1">
                              <a:lumMod val="60000"/>
                              <a:lumOff val="40000"/>
                            </a:schemeClr>
                          </a:solidFill>
                          <a:latin typeface="+mn-lt"/>
                          <a:ea typeface="+mn-ea"/>
                          <a:cs typeface="+mn-cs"/>
                        </a:rPr>
                        <a:t>District Court</a:t>
                      </a:r>
                      <a:endParaRPr lang="en-US" sz="1600" dirty="0">
                        <a:solidFill>
                          <a:schemeClr val="accent1">
                            <a:lumMod val="60000"/>
                            <a:lumOff val="4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41421">
                <a:tc>
                  <a:txBody>
                    <a:bodyPr/>
                    <a:lstStyle/>
                    <a:p>
                      <a:r>
                        <a:rPr kumimoji="0" lang="en-US" sz="1600" b="1" kern="1200" baseline="0" dirty="0" smtClean="0">
                          <a:solidFill>
                            <a:schemeClr val="dk1"/>
                          </a:solidFill>
                          <a:latin typeface="+mn-lt"/>
                          <a:ea typeface="+mn-ea"/>
                          <a:cs typeface="+mn-cs"/>
                        </a:rPr>
                        <a:t>Burden of proof</a:t>
                      </a:r>
                      <a:endParaRPr kumimoji="0" lang="en-US" sz="1600"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600" b="0" kern="1200" baseline="0" dirty="0" smtClean="0">
                          <a:solidFill>
                            <a:schemeClr val="dk1"/>
                          </a:solidFill>
                          <a:latin typeface="+mn-lt"/>
                          <a:ea typeface="+mn-ea"/>
                          <a:cs typeface="+mn-cs"/>
                        </a:rPr>
                        <a:t>Preponderance of the</a:t>
                      </a:r>
                    </a:p>
                    <a:p>
                      <a:r>
                        <a:rPr kumimoji="0" lang="en-US" sz="1600" b="0" kern="1200" baseline="0" dirty="0" smtClean="0">
                          <a:solidFill>
                            <a:schemeClr val="dk1"/>
                          </a:solidFill>
                          <a:latin typeface="+mn-lt"/>
                          <a:ea typeface="+mn-ea"/>
                          <a:cs typeface="+mn-cs"/>
                        </a:rPr>
                        <a:t>evidence</a:t>
                      </a:r>
                    </a:p>
                    <a:p>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600" kern="1200" baseline="0" dirty="0" smtClean="0">
                          <a:solidFill>
                            <a:schemeClr val="dk1"/>
                          </a:solidFill>
                          <a:latin typeface="+mn-lt"/>
                          <a:ea typeface="+mn-ea"/>
                          <a:cs typeface="+mn-cs"/>
                        </a:rPr>
                        <a:t>Clear and convincing evidence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r>
                        <a:rPr lang="en-US" sz="1600" b="1" dirty="0" smtClean="0"/>
                        <a:t>Presumption of Validity?</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t>No</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Yes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000">
                <a:tc>
                  <a:txBody>
                    <a:bodyPr/>
                    <a:lstStyle/>
                    <a:p>
                      <a:r>
                        <a:rPr kumimoji="0" lang="en-US" sz="1600" b="1" kern="1200" baseline="0" dirty="0" smtClean="0">
                          <a:solidFill>
                            <a:schemeClr val="dk1"/>
                          </a:solidFill>
                          <a:latin typeface="+mn-lt"/>
                          <a:ea typeface="+mn-ea"/>
                          <a:cs typeface="+mn-cs"/>
                        </a:rPr>
                        <a:t>Claim construction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600" b="0" kern="1200" baseline="0" dirty="0" smtClean="0">
                          <a:solidFill>
                            <a:schemeClr val="dk1"/>
                          </a:solidFill>
                          <a:latin typeface="+mn-lt"/>
                          <a:ea typeface="+mn-ea"/>
                          <a:cs typeface="+mn-cs"/>
                        </a:rPr>
                        <a:t>Broadest reasonable</a:t>
                      </a:r>
                    </a:p>
                    <a:p>
                      <a:r>
                        <a:rPr kumimoji="0" lang="en-US" sz="1600" b="0" kern="1200" baseline="0" dirty="0" smtClean="0">
                          <a:solidFill>
                            <a:schemeClr val="dk1"/>
                          </a:solidFill>
                          <a:latin typeface="+mn-lt"/>
                          <a:ea typeface="+mn-ea"/>
                          <a:cs typeface="+mn-cs"/>
                        </a:rPr>
                        <a:t>Interpretation (BRI)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400" i="1" kern="1200" baseline="0" dirty="0" smtClean="0">
                          <a:solidFill>
                            <a:schemeClr val="dk1"/>
                          </a:solidFill>
                          <a:latin typeface="+mn-lt"/>
                          <a:ea typeface="+mn-ea"/>
                          <a:cs typeface="+mn-cs"/>
                        </a:rPr>
                        <a:t>Phillips/Markman </a:t>
                      </a:r>
                      <a:r>
                        <a:rPr kumimoji="0" lang="en-US" sz="1400" i="0" kern="1200" baseline="0" dirty="0" smtClean="0">
                          <a:solidFill>
                            <a:schemeClr val="dk1"/>
                          </a:solidFill>
                          <a:latin typeface="+mn-lt"/>
                          <a:ea typeface="+mn-ea"/>
                          <a:cs typeface="+mn-cs"/>
                        </a:rPr>
                        <a:t>framework: analyze claims, specification, and prosecution history to determine how claims would be understood by one of ordinary skill in the 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r>
                        <a:rPr kumimoji="0" lang="en-US" sz="1600" b="1" kern="1200" baseline="0" dirty="0" smtClean="0">
                          <a:solidFill>
                            <a:schemeClr val="dk1"/>
                          </a:solidFill>
                          <a:latin typeface="+mn-lt"/>
                          <a:ea typeface="+mn-ea"/>
                          <a:cs typeface="+mn-cs"/>
                        </a:rPr>
                        <a:t>Decision maker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600" b="0" kern="1200" baseline="0" dirty="0" smtClean="0">
                          <a:solidFill>
                            <a:schemeClr val="dk1"/>
                          </a:solidFill>
                          <a:latin typeface="+mn-lt"/>
                          <a:ea typeface="+mn-ea"/>
                          <a:cs typeface="+mn-cs"/>
                        </a:rPr>
                        <a:t>Patent Trial and</a:t>
                      </a:r>
                    </a:p>
                    <a:p>
                      <a:r>
                        <a:rPr kumimoji="0" lang="en-US" sz="1600" b="0" kern="1200" baseline="0" dirty="0" smtClean="0">
                          <a:solidFill>
                            <a:schemeClr val="dk1"/>
                          </a:solidFill>
                          <a:latin typeface="+mn-lt"/>
                          <a:ea typeface="+mn-ea"/>
                          <a:cs typeface="+mn-cs"/>
                        </a:rPr>
                        <a:t>Appeal Board (APJs)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600" kern="1200" baseline="0" dirty="0" smtClean="0">
                          <a:solidFill>
                            <a:schemeClr val="dk1"/>
                          </a:solidFill>
                          <a:latin typeface="+mn-lt"/>
                          <a:ea typeface="+mn-ea"/>
                          <a:cs typeface="+mn-cs"/>
                        </a:rPr>
                        <a:t>District court judge or jury</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011C8598-CC1E-4975-A863-152C8AE14D69}" type="slidenum">
              <a:rPr lang="en-US" smtClean="0"/>
              <a:pPr/>
              <a:t>10</a:t>
            </a:fld>
            <a:endParaRPr lang="en-US"/>
          </a:p>
        </p:txBody>
      </p:sp>
      <p:cxnSp>
        <p:nvCxnSpPr>
          <p:cNvPr id="8" name="Straight Connector 7"/>
          <p:cNvCxnSpPr/>
          <p:nvPr/>
        </p:nvCxnSpPr>
        <p:spPr>
          <a:xfrm>
            <a:off x="381000" y="228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65532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735713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sz="4000" dirty="0" smtClean="0">
                <a:solidFill>
                  <a:schemeClr val="bg2">
                    <a:lumMod val="20000"/>
                    <a:lumOff val="80000"/>
                  </a:schemeClr>
                </a:solidFill>
                <a:latin typeface="Franklin Gothic Medium" pitchFamily="34" charset="0"/>
              </a:rPr>
              <a:t>Remedies for Patent Infringement</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288925" y="1600200"/>
            <a:ext cx="8778875" cy="3822700"/>
          </a:xfrm>
        </p:spPr>
        <p:txBody>
          <a:bodyPr>
            <a:normAutofit/>
          </a:bodyPr>
          <a:lstStyle/>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Injunctive relief is not guaranteed</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Ongoing royalty (compulsory license) is possible</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Damages theories under scrutiny</a:t>
            </a:r>
          </a:p>
          <a:p>
            <a:pPr marL="914400" lvl="1" indent="-342900">
              <a:spcBef>
                <a:spcPts val="0"/>
              </a:spcBef>
              <a:spcAft>
                <a:spcPts val="1200"/>
              </a:spcAft>
              <a:buClr>
                <a:schemeClr val="bg2">
                  <a:lumMod val="20000"/>
                  <a:lumOff val="80000"/>
                </a:schemeClr>
              </a:buClr>
              <a:buSzPct val="75000"/>
              <a:buFont typeface="Arial" panose="020B0604020202020204" pitchFamily="34" charset="0"/>
              <a:buChar char="─"/>
            </a:pPr>
            <a:r>
              <a:rPr lang="en-US" dirty="0" smtClean="0">
                <a:latin typeface="Franklin Gothic Medium" pitchFamily="34" charset="0"/>
              </a:rPr>
              <a:t>Entire Market Value Rule</a:t>
            </a:r>
          </a:p>
          <a:p>
            <a:pPr marL="914400" lvl="1" indent="-342900">
              <a:spcBef>
                <a:spcPts val="0"/>
              </a:spcBef>
              <a:spcAft>
                <a:spcPts val="1200"/>
              </a:spcAft>
              <a:buClr>
                <a:schemeClr val="bg2">
                  <a:lumMod val="20000"/>
                  <a:lumOff val="80000"/>
                </a:schemeClr>
              </a:buClr>
              <a:buSzPct val="75000"/>
              <a:buFont typeface="Arial" panose="020B0604020202020204" pitchFamily="34" charset="0"/>
              <a:buChar char="─"/>
            </a:pPr>
            <a:r>
              <a:rPr lang="en-US" dirty="0" smtClean="0">
                <a:latin typeface="Franklin Gothic Medium" pitchFamily="34" charset="0"/>
              </a:rPr>
              <a:t>Apportionment</a:t>
            </a:r>
          </a:p>
          <a:p>
            <a:pPr>
              <a:spcBef>
                <a:spcPts val="0"/>
              </a:spcBef>
              <a:spcAft>
                <a:spcPts val="1200"/>
              </a:spcAft>
              <a:buClr>
                <a:schemeClr val="bg2">
                  <a:lumMod val="20000"/>
                  <a:lumOff val="80000"/>
                </a:schemeClr>
              </a:buClr>
              <a:buSzPct val="75000"/>
            </a:pPr>
            <a:endParaRPr lang="en-US" sz="2400" dirty="0">
              <a:latin typeface="Franklin Gothic Medium" pitchFamily="34" charset="0"/>
            </a:endParaRPr>
          </a:p>
        </p:txBody>
      </p:sp>
      <p:pic>
        <p:nvPicPr>
          <p:cNvPr id="4" name="Picture 4" descr="C:\Program Files\Common Files\Microsoft Shared\Clipart\cagcat50\BS00508_.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638800" y="3352800"/>
            <a:ext cx="2517775" cy="2657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011C8598-CC1E-4975-A863-152C8AE14D69}" type="slidenum">
              <a:rPr lang="en-US" smtClean="0"/>
              <a:pPr/>
              <a:t>11</a:t>
            </a:fld>
            <a:endParaRPr lang="en-US"/>
          </a:p>
        </p:txBody>
      </p:sp>
      <p:cxnSp>
        <p:nvCxnSpPr>
          <p:cNvPr id="6" name="Straight Connector 5"/>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770976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a:xfrm>
            <a:off x="457200" y="551688"/>
            <a:ext cx="8229600" cy="515112"/>
          </a:xfrm>
        </p:spPr>
        <p:txBody>
          <a:bodyPr>
            <a:noAutofit/>
          </a:bodyPr>
          <a:lstStyle/>
          <a:p>
            <a:pPr algn="ctr" eaLnBrk="1" hangingPunct="1"/>
            <a:r>
              <a:rPr lang="en-US" altLang="zh-CN" sz="4000" dirty="0" smtClean="0">
                <a:solidFill>
                  <a:schemeClr val="bg2">
                    <a:lumMod val="20000"/>
                    <a:lumOff val="80000"/>
                  </a:schemeClr>
                </a:solidFill>
                <a:latin typeface="Franklin Gothic Medium" pitchFamily="34" charset="0"/>
                <a:ea typeface="宋体" charset="-122"/>
              </a:rPr>
              <a:t>Patents v. Trade Secrets</a:t>
            </a:r>
          </a:p>
        </p:txBody>
      </p:sp>
      <p:sp>
        <p:nvSpPr>
          <p:cNvPr id="26627" name="Content Placeholder 7"/>
          <p:cNvSpPr>
            <a:spLocks noGrp="1"/>
          </p:cNvSpPr>
          <p:nvPr>
            <p:ph idx="1"/>
          </p:nvPr>
        </p:nvSpPr>
        <p:spPr/>
        <p:txBody>
          <a:bodyPr/>
          <a:lstStyle/>
          <a:p>
            <a:pPr eaLnBrk="1" hangingPunct="1"/>
            <a:endParaRPr lang="en-US" altLang="zh-CN" sz="2000" dirty="0" smtClean="0">
              <a:ea typeface="Arial Unicode MS" pitchFamily="34" charset="-122"/>
              <a:cs typeface="Arial" charset="0"/>
            </a:endParaRPr>
          </a:p>
          <a:p>
            <a:pPr eaLnBrk="1" hangingPunct="1"/>
            <a:endParaRPr lang="en-US" altLang="zh-CN" sz="2000" dirty="0" smtClean="0">
              <a:ea typeface="Arial Unicode MS" pitchFamily="34" charset="-122"/>
              <a:cs typeface="Arial" charset="0"/>
            </a:endParaRPr>
          </a:p>
        </p:txBody>
      </p:sp>
      <p:graphicFrame>
        <p:nvGraphicFramePr>
          <p:cNvPr id="9" name="Table 8"/>
          <p:cNvGraphicFramePr>
            <a:graphicFrameLocks noGrp="1"/>
          </p:cNvGraphicFramePr>
          <p:nvPr>
            <p:extLst>
              <p:ext uri="{D42A27DB-BD31-4B8C-83A1-F6EECF244321}">
                <p14:modId xmlns="" xmlns:p14="http://schemas.microsoft.com/office/powerpoint/2010/main" val="2783279201"/>
              </p:ext>
            </p:extLst>
          </p:nvPr>
        </p:nvGraphicFramePr>
        <p:xfrm>
          <a:off x="533400" y="1447799"/>
          <a:ext cx="8001000" cy="4811293"/>
        </p:xfrm>
        <a:graphic>
          <a:graphicData uri="http://schemas.openxmlformats.org/drawingml/2006/table">
            <a:tbl>
              <a:tblPr/>
              <a:tblGrid>
                <a:gridCol w="1982549"/>
                <a:gridCol w="2548991"/>
                <a:gridCol w="3469460"/>
              </a:tblGrid>
              <a:tr h="304260">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0" lang="en-US" altLang="zh-CN" sz="1500" b="1" i="0" u="none" strike="noStrike" cap="none" normalizeH="0" baseline="0" dirty="0" smtClean="0">
                        <a:ln>
                          <a:noFill/>
                        </a:ln>
                        <a:solidFill>
                          <a:schemeClr val="tx1"/>
                        </a:solidFill>
                        <a:effectLst/>
                        <a:latin typeface="Franklin Gothic Medium" pitchFamily="34" charset="0"/>
                        <a:ea typeface="宋体" charset="-122"/>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chemeClr val="tx1"/>
                          </a:solidFill>
                          <a:effectLst/>
                          <a:latin typeface="Franklin Gothic Medium" pitchFamily="34" charset="0"/>
                          <a:ea typeface="宋体" charset="-122"/>
                          <a:cs typeface="Arial" panose="020B0604020202020204" pitchFamily="34" charset="0"/>
                        </a:rPr>
                        <a:t>Patents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chemeClr val="tx1"/>
                          </a:solidFill>
                          <a:effectLst/>
                          <a:latin typeface="Franklin Gothic Medium" pitchFamily="34" charset="0"/>
                          <a:ea typeface="宋体" charset="-122"/>
                          <a:cs typeface="Arial" panose="020B0604020202020204" pitchFamily="34" charset="0"/>
                        </a:rPr>
                        <a:t>Trade Secrets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4902">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How obtained</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USPTO application and examination</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Arial Unicode MS" pitchFamily="34" charset="-122"/>
                          <a:cs typeface="Arial" panose="020B0604020202020204" pitchFamily="34" charset="0"/>
                        </a:rPr>
                        <a:t>Private efforts</a:t>
                      </a:r>
                    </a:p>
                    <a:p>
                      <a:pPr marL="0" marR="0" lvl="0" indent="0" algn="l" defTabSz="914400" rtl="0" eaLnBrk="1" fontAlgn="base" latinLnBrk="0" hangingPunct="1">
                        <a:lnSpc>
                          <a:spcPct val="90000"/>
                        </a:lnSpc>
                        <a:spcBef>
                          <a:spcPct val="0"/>
                        </a:spcBef>
                        <a:spcAft>
                          <a:spcPct val="0"/>
                        </a:spcAft>
                        <a:buClrTx/>
                        <a:buSzTx/>
                        <a:buFontTx/>
                        <a:buNone/>
                        <a:tabLst/>
                      </a:pPr>
                      <a:endParaRPr kumimoji="0" lang="en-US" altLang="zh-CN" sz="1500" b="1" i="0" u="none" strike="noStrike" cap="none" normalizeH="0" baseline="0" dirty="0" smtClean="0">
                        <a:ln>
                          <a:noFill/>
                        </a:ln>
                        <a:solidFill>
                          <a:srgbClr val="000000"/>
                        </a:solidFill>
                        <a:effectLst/>
                        <a:latin typeface="Franklin Gothic Medium" pitchFamily="34" charset="0"/>
                        <a:ea typeface="Arial Unicode MS" pitchFamily="34" charset="-122"/>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80016">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Subject matter</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Limited subject matter</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Arial Unicode MS" pitchFamily="34" charset="-122"/>
                          <a:cs typeface="Arial" panose="020B0604020202020204" pitchFamily="34" charset="0"/>
                        </a:rPr>
                        <a:t>Any subject matter</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19051">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Requirements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Must be novel and non-obvious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Not generally known or readily ascertainable</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73039">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Public Disclosure</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Yes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No</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23273">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Term of protection and royalties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Limited</a:t>
                      </a:r>
                    </a:p>
                    <a:p>
                      <a:pPr marL="0" marR="0" lvl="0" indent="0" algn="l" defTabSz="914400" rtl="0" eaLnBrk="1" fontAlgn="base" latinLnBrk="0" hangingPunct="1">
                        <a:lnSpc>
                          <a:spcPct val="90000"/>
                        </a:lnSpc>
                        <a:spcBef>
                          <a:spcPct val="0"/>
                        </a:spcBef>
                        <a:spcAft>
                          <a:spcPct val="0"/>
                        </a:spcAft>
                        <a:buClrTx/>
                        <a:buSzTx/>
                        <a:buFontTx/>
                        <a:buNone/>
                        <a:tabLst/>
                      </a:pPr>
                      <a:endPar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Potentially unlimited</a:t>
                      </a:r>
                    </a:p>
                    <a:p>
                      <a:pPr marL="0" marR="0" lvl="0" indent="0" algn="l" defTabSz="914400" rtl="0" eaLnBrk="1" fontAlgn="base" latinLnBrk="0" hangingPunct="1">
                        <a:lnSpc>
                          <a:spcPct val="90000"/>
                        </a:lnSpc>
                        <a:spcBef>
                          <a:spcPct val="0"/>
                        </a:spcBef>
                        <a:spcAft>
                          <a:spcPct val="0"/>
                        </a:spcAft>
                        <a:buClrTx/>
                        <a:buSzTx/>
                        <a:buFontTx/>
                        <a:buNone/>
                        <a:tabLst/>
                      </a:pPr>
                      <a:endPar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33842">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Protection from independent discovery</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Yes</a:t>
                      </a:r>
                    </a:p>
                    <a:p>
                      <a:pPr marL="0" marR="0" lvl="1" indent="0" algn="l" defTabSz="914400" rtl="0" eaLnBrk="1" fontAlgn="base" latinLnBrk="0" hangingPunct="1">
                        <a:lnSpc>
                          <a:spcPct val="90000"/>
                        </a:lnSpc>
                        <a:spcBef>
                          <a:spcPct val="0"/>
                        </a:spcBef>
                        <a:spcAft>
                          <a:spcPct val="0"/>
                        </a:spcAft>
                        <a:buClrTx/>
                        <a:buSzTx/>
                        <a:buFontTx/>
                        <a:buNone/>
                        <a:tabLst/>
                      </a:pPr>
                      <a:endPar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No</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700016">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Enforcement</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If infringed, even by “innocent” parties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If misappropriated</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92202">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Costs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Large upfront costs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1" indent="0" algn="l" defTabSz="914400" rtl="0" eaLnBrk="1" fontAlgn="base" latinLnBrk="0" hangingPunct="1">
                        <a:lnSpc>
                          <a:spcPct val="90000"/>
                        </a:lnSpc>
                        <a:spcBef>
                          <a:spcPct val="0"/>
                        </a:spcBef>
                        <a:spcAft>
                          <a:spcPct val="0"/>
                        </a:spcAft>
                        <a:buClrTx/>
                        <a:buSzTx/>
                        <a:buFontTx/>
                        <a:buNone/>
                        <a:tabLst/>
                      </a:pPr>
                      <a:r>
                        <a:rPr kumimoji="0" lang="en-US" altLang="zh-CN" sz="1500" b="1" i="0" u="none" strike="noStrike" cap="none" normalizeH="0" baseline="0" dirty="0" smtClean="0">
                          <a:ln>
                            <a:noFill/>
                          </a:ln>
                          <a:solidFill>
                            <a:srgbClr val="000000"/>
                          </a:solidFill>
                          <a:effectLst/>
                          <a:latin typeface="Franklin Gothic Medium" pitchFamily="34" charset="0"/>
                          <a:ea typeface="宋体" charset="-122"/>
                          <a:cs typeface="Arial" panose="020B0604020202020204" pitchFamily="34" charset="0"/>
                        </a:rPr>
                        <a:t>Low upfront costs, continued efforts required</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2" name="Slide Number Placeholder 1"/>
          <p:cNvSpPr>
            <a:spLocks noGrp="1"/>
          </p:cNvSpPr>
          <p:nvPr>
            <p:ph type="sldNum" sz="quarter" idx="12"/>
          </p:nvPr>
        </p:nvSpPr>
        <p:spPr/>
        <p:txBody>
          <a:bodyPr/>
          <a:lstStyle/>
          <a:p>
            <a:fld id="{011C8598-CC1E-4975-A863-152C8AE14D69}" type="slidenum">
              <a:rPr lang="en-US" smtClean="0"/>
              <a:pPr/>
              <a:t>12</a:t>
            </a:fld>
            <a:endParaRPr lang="en-US"/>
          </a:p>
        </p:txBody>
      </p:sp>
      <p:cxnSp>
        <p:nvCxnSpPr>
          <p:cNvPr id="6" name="Straight Connector 5"/>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65532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652509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144000" cy="838199"/>
          </a:xfrm>
        </p:spPr>
        <p:txBody>
          <a:bodyPr>
            <a:noAutofit/>
          </a:bodyPr>
          <a:lstStyle/>
          <a:p>
            <a:pPr algn="ctr"/>
            <a:r>
              <a:rPr lang="en-US" sz="3800" dirty="0" smtClean="0">
                <a:latin typeface="Franklin Gothic Medium" pitchFamily="34" charset="0"/>
              </a:rPr>
              <a:t>  Trade Secrets v. Registered IP Protection</a:t>
            </a:r>
            <a:endParaRPr lang="en-US" sz="3800" dirty="0">
              <a:latin typeface="Franklin Gothic Medium" pitchFamily="34" charset="0"/>
            </a:endParaRPr>
          </a:p>
        </p:txBody>
      </p:sp>
      <p:sp>
        <p:nvSpPr>
          <p:cNvPr id="3" name="Content Placeholder 2"/>
          <p:cNvSpPr>
            <a:spLocks noGrp="1"/>
          </p:cNvSpPr>
          <p:nvPr>
            <p:ph idx="1"/>
          </p:nvPr>
        </p:nvSpPr>
        <p:spPr>
          <a:xfrm>
            <a:off x="381000" y="1143000"/>
            <a:ext cx="8610600" cy="5194300"/>
          </a:xfrm>
        </p:spPr>
        <p:txBody>
          <a:bodyPr>
            <a:noAutofit/>
          </a:bodyPr>
          <a:lstStyle/>
          <a:p>
            <a:pPr marL="342900" indent="-342900">
              <a:spcBef>
                <a:spcPts val="0"/>
              </a:spcBef>
              <a:spcAft>
                <a:spcPts val="600"/>
              </a:spcAft>
              <a:buClr>
                <a:schemeClr val="bg2">
                  <a:lumMod val="20000"/>
                  <a:lumOff val="80000"/>
                </a:schemeClr>
              </a:buClr>
              <a:buSzPct val="75000"/>
            </a:pPr>
            <a:r>
              <a:rPr lang="en-US" sz="2000" dirty="0">
                <a:latin typeface="Franklin Gothic Medium" pitchFamily="34" charset="0"/>
              </a:rPr>
              <a:t> </a:t>
            </a:r>
            <a:r>
              <a:rPr lang="en-US" sz="2000" dirty="0" smtClean="0">
                <a:latin typeface="Franklin Gothic Medium" pitchFamily="34" charset="0"/>
              </a:rPr>
              <a:t>Why use trade secret theories?</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Cheaper?</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No government regulations / registration</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No expiration</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No disclosure</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No 101 issues – broad subject matter</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No </a:t>
            </a:r>
            <a:r>
              <a:rPr lang="en-US" sz="2000" dirty="0" err="1" smtClean="0">
                <a:latin typeface="Franklin Gothic Medium" pitchFamily="34" charset="0"/>
              </a:rPr>
              <a:t>PTAB</a:t>
            </a:r>
            <a:endParaRPr lang="en-US" sz="2000" dirty="0" smtClean="0">
              <a:latin typeface="Franklin Gothic Medium" pitchFamily="34" charset="0"/>
            </a:endParaRP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No </a:t>
            </a:r>
            <a:r>
              <a:rPr lang="en-US" sz="2000" dirty="0" err="1" smtClean="0">
                <a:latin typeface="Franklin Gothic Medium" pitchFamily="34" charset="0"/>
              </a:rPr>
              <a:t>Brulotte</a:t>
            </a:r>
            <a:r>
              <a:rPr lang="en-US" sz="2000" dirty="0" smtClean="0">
                <a:latin typeface="Franklin Gothic Medium" pitchFamily="34" charset="0"/>
              </a:rPr>
              <a:t> Rule </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No hostile damages case law</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High likelihood of injunction</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BUT: No guaranteed exclusivity</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smtClean="0">
                <a:latin typeface="Franklin Gothic Medium" pitchFamily="34" charset="0"/>
              </a:rPr>
              <a:t>Independent discovery by someone else allows them to use it</a:t>
            </a:r>
          </a:p>
          <a:p>
            <a:pPr marL="914400" lvl="1" indent="-234950">
              <a:spcBef>
                <a:spcPts val="0"/>
              </a:spcBef>
              <a:spcAft>
                <a:spcPts val="600"/>
              </a:spcAft>
              <a:buClr>
                <a:schemeClr val="bg2">
                  <a:lumMod val="20000"/>
                  <a:lumOff val="80000"/>
                </a:schemeClr>
              </a:buClr>
              <a:buSzPct val="75000"/>
              <a:buFont typeface="Arial" panose="020B0604020202020204" pitchFamily="34" charset="0"/>
              <a:buChar char="─"/>
            </a:pPr>
            <a:r>
              <a:rPr lang="en-US" sz="2000" dirty="0">
                <a:latin typeface="Franklin Gothic Medium" pitchFamily="34" charset="0"/>
              </a:rPr>
              <a:t>P</a:t>
            </a:r>
            <a:r>
              <a:rPr lang="en-US" sz="2000" dirty="0" smtClean="0">
                <a:latin typeface="Franklin Gothic Medium" pitchFamily="34" charset="0"/>
              </a:rPr>
              <a:t>otentially more vulnerable to cyber espionage or cyber stupidity</a:t>
            </a:r>
          </a:p>
          <a:p>
            <a:pPr>
              <a:spcBef>
                <a:spcPts val="0"/>
              </a:spcBef>
              <a:spcAft>
                <a:spcPts val="600"/>
              </a:spcAft>
              <a:buClr>
                <a:schemeClr val="bg2">
                  <a:lumMod val="20000"/>
                  <a:lumOff val="80000"/>
                </a:schemeClr>
              </a:buClr>
              <a:buSzPct val="75000"/>
            </a:pPr>
            <a:endParaRPr lang="en-US" sz="20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13</a:t>
            </a:fld>
            <a:endParaRPr lang="en-US"/>
          </a:p>
        </p:txBody>
      </p:sp>
      <p:cxnSp>
        <p:nvCxnSpPr>
          <p:cNvPr id="5" name="Straight Connector 4"/>
          <p:cNvCxnSpPr/>
          <p:nvPr/>
        </p:nvCxnSpPr>
        <p:spPr>
          <a:xfrm>
            <a:off x="381000" y="304800"/>
            <a:ext cx="830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77000"/>
            <a:ext cx="830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52220755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635" y="457200"/>
            <a:ext cx="8703365" cy="609600"/>
          </a:xfrm>
        </p:spPr>
        <p:txBody>
          <a:bodyPr>
            <a:noAutofit/>
          </a:bodyPr>
          <a:lstStyle/>
          <a:p>
            <a:r>
              <a:rPr lang="en-US" sz="3800" dirty="0" smtClean="0">
                <a:solidFill>
                  <a:schemeClr val="bg2">
                    <a:lumMod val="20000"/>
                    <a:lumOff val="80000"/>
                  </a:schemeClr>
                </a:solidFill>
                <a:latin typeface="Franklin Gothic Medium" pitchFamily="34" charset="0"/>
              </a:rPr>
              <a:t>Trade Secrets v. Registered IP Protection</a:t>
            </a:r>
            <a:endParaRPr lang="en-US" sz="38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381000" y="1435100"/>
            <a:ext cx="8474075" cy="5118100"/>
          </a:xfrm>
        </p:spPr>
        <p:txBody>
          <a:bodyPr>
            <a:normAutofit/>
          </a:bodyPr>
          <a:lstStyle/>
          <a:p>
            <a:pPr>
              <a:spcBef>
                <a:spcPts val="0"/>
              </a:spcBef>
              <a:spcAft>
                <a:spcPts val="1200"/>
              </a:spcAft>
              <a:buClr>
                <a:schemeClr val="bg2">
                  <a:lumMod val="20000"/>
                  <a:lumOff val="80000"/>
                </a:schemeClr>
              </a:buClr>
              <a:buSzPct val="75000"/>
            </a:pPr>
            <a:r>
              <a:rPr lang="en-US" sz="2400" dirty="0">
                <a:latin typeface="Franklin Gothic Medium" pitchFamily="34" charset="0"/>
              </a:rPr>
              <a:t> </a:t>
            </a:r>
            <a:r>
              <a:rPr lang="en-US" sz="2400" dirty="0" smtClean="0">
                <a:latin typeface="Franklin Gothic Medium" pitchFamily="34" charset="0"/>
              </a:rPr>
              <a:t>Why use patents?</a:t>
            </a:r>
          </a:p>
          <a:p>
            <a:pPr marL="1028700" lvl="1" indent="-342900">
              <a:spcBef>
                <a:spcPts val="0"/>
              </a:spcBef>
              <a:spcAft>
                <a:spcPts val="1200"/>
              </a:spcAft>
              <a:buClr>
                <a:schemeClr val="bg2">
                  <a:lumMod val="20000"/>
                  <a:lumOff val="80000"/>
                </a:schemeClr>
              </a:buClr>
              <a:buSzPct val="75000"/>
              <a:buFont typeface="Arial" panose="020B0604020202020204" pitchFamily="34" charset="0"/>
              <a:buChar char="─"/>
            </a:pPr>
            <a:r>
              <a:rPr lang="en-US" dirty="0" smtClean="0">
                <a:latin typeface="Franklin Gothic Medium" pitchFamily="34" charset="0"/>
              </a:rPr>
              <a:t>Idea will be difficult (expensive) to keep secret</a:t>
            </a:r>
          </a:p>
          <a:p>
            <a:pPr marL="1028700" lvl="1" indent="-342900">
              <a:spcBef>
                <a:spcPts val="0"/>
              </a:spcBef>
              <a:spcAft>
                <a:spcPts val="1200"/>
              </a:spcAft>
              <a:buClr>
                <a:schemeClr val="bg2">
                  <a:lumMod val="20000"/>
                  <a:lumOff val="80000"/>
                </a:schemeClr>
              </a:buClr>
              <a:buSzPct val="75000"/>
              <a:buFont typeface="Arial" panose="020B0604020202020204" pitchFamily="34" charset="0"/>
              <a:buChar char="─"/>
            </a:pPr>
            <a:r>
              <a:rPr lang="en-US" dirty="0" smtClean="0">
                <a:latin typeface="Franklin Gothic Medium" pitchFamily="34" charset="0"/>
              </a:rPr>
              <a:t>Idea can easily be reverse engineered</a:t>
            </a:r>
          </a:p>
          <a:p>
            <a:pPr marL="1028700" lvl="1" indent="-342900">
              <a:spcBef>
                <a:spcPts val="0"/>
              </a:spcBef>
              <a:spcAft>
                <a:spcPts val="1200"/>
              </a:spcAft>
              <a:buClr>
                <a:schemeClr val="bg2">
                  <a:lumMod val="20000"/>
                  <a:lumOff val="80000"/>
                </a:schemeClr>
              </a:buClr>
              <a:buSzPct val="75000"/>
              <a:buFont typeface="Arial" panose="020B0604020202020204" pitchFamily="34" charset="0"/>
              <a:buChar char="─"/>
            </a:pPr>
            <a:r>
              <a:rPr lang="en-US" dirty="0" smtClean="0">
                <a:latin typeface="Franklin Gothic Medium" pitchFamily="34" charset="0"/>
              </a:rPr>
              <a:t>Concern that someone else could patent the idea</a:t>
            </a:r>
          </a:p>
          <a:p>
            <a:pPr marL="1028700" lvl="1" indent="-342900">
              <a:spcBef>
                <a:spcPts val="0"/>
              </a:spcBef>
              <a:spcAft>
                <a:spcPts val="1200"/>
              </a:spcAft>
              <a:buClr>
                <a:schemeClr val="bg2">
                  <a:lumMod val="20000"/>
                  <a:lumOff val="80000"/>
                </a:schemeClr>
              </a:buClr>
              <a:buSzPct val="75000"/>
              <a:buFont typeface="Arial" panose="020B0604020202020204" pitchFamily="34" charset="0"/>
              <a:buChar char="─"/>
            </a:pPr>
            <a:r>
              <a:rPr lang="en-US" dirty="0" smtClean="0">
                <a:latin typeface="Franklin Gothic Medium" pitchFamily="34" charset="0"/>
              </a:rPr>
              <a:t>Patents can be monetized through licensing</a:t>
            </a:r>
          </a:p>
          <a:p>
            <a:pPr marL="1028700" lvl="1" indent="-342900">
              <a:spcBef>
                <a:spcPts val="0"/>
              </a:spcBef>
              <a:spcAft>
                <a:spcPts val="1200"/>
              </a:spcAft>
              <a:buClr>
                <a:schemeClr val="bg2">
                  <a:lumMod val="20000"/>
                  <a:lumOff val="80000"/>
                </a:schemeClr>
              </a:buClr>
              <a:buSzPct val="75000"/>
              <a:buFont typeface="Arial" panose="020B0604020202020204" pitchFamily="34" charset="0"/>
              <a:buChar char="─"/>
            </a:pPr>
            <a:r>
              <a:rPr lang="en-US" dirty="0" smtClean="0">
                <a:latin typeface="Franklin Gothic Medium" pitchFamily="34" charset="0"/>
              </a:rPr>
              <a:t>Important to exclude others from using the idea</a:t>
            </a:r>
          </a:p>
          <a:p>
            <a:pPr>
              <a:spcBef>
                <a:spcPts val="0"/>
              </a:spcBef>
              <a:spcAft>
                <a:spcPts val="1200"/>
              </a:spcAft>
              <a:buClr>
                <a:schemeClr val="bg2">
                  <a:lumMod val="20000"/>
                  <a:lumOff val="80000"/>
                </a:schemeClr>
              </a:buClr>
              <a:buSzPct val="75000"/>
            </a:pPr>
            <a:endParaRPr lang="en-US" sz="24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14</a:t>
            </a:fld>
            <a:endParaRPr lang="en-US"/>
          </a:p>
        </p:txBody>
      </p:sp>
      <p:cxnSp>
        <p:nvCxnSpPr>
          <p:cNvPr id="5" name="Straight Connector 4"/>
          <p:cNvCxnSpPr/>
          <p:nvPr/>
        </p:nvCxnSpPr>
        <p:spPr>
          <a:xfrm>
            <a:off x="4572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5228226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Autofit/>
          </a:bodyPr>
          <a:lstStyle/>
          <a:p>
            <a:pPr algn="ctr"/>
            <a:r>
              <a:rPr lang="en-US" sz="3800" dirty="0">
                <a:solidFill>
                  <a:schemeClr val="bg2">
                    <a:lumMod val="20000"/>
                    <a:lumOff val="80000"/>
                  </a:schemeClr>
                </a:solidFill>
                <a:latin typeface="Franklin Gothic Medium" pitchFamily="34" charset="0"/>
              </a:rPr>
              <a:t>Jurisdictional Issues </a:t>
            </a:r>
            <a:r>
              <a:rPr lang="en-US" sz="3800" dirty="0" smtClean="0">
                <a:solidFill>
                  <a:schemeClr val="bg2">
                    <a:lumMod val="20000"/>
                    <a:lumOff val="80000"/>
                  </a:schemeClr>
                </a:solidFill>
                <a:latin typeface="Franklin Gothic Medium" pitchFamily="34" charset="0"/>
              </a:rPr>
              <a:t>and Considerations </a:t>
            </a:r>
            <a:r>
              <a:rPr lang="en-US" sz="3800" dirty="0">
                <a:solidFill>
                  <a:schemeClr val="bg2">
                    <a:lumMod val="20000"/>
                    <a:lumOff val="80000"/>
                  </a:schemeClr>
                </a:solidFill>
                <a:latin typeface="Franklin Gothic Medium" pitchFamily="34" charset="0"/>
              </a:rPr>
              <a:t>Regarding the New Federal Act </a:t>
            </a:r>
          </a:p>
        </p:txBody>
      </p:sp>
      <p:sp>
        <p:nvSpPr>
          <p:cNvPr id="3" name="Content Placeholder 2"/>
          <p:cNvSpPr>
            <a:spLocks noGrp="1"/>
          </p:cNvSpPr>
          <p:nvPr>
            <p:ph idx="1"/>
          </p:nvPr>
        </p:nvSpPr>
        <p:spPr/>
        <p:txBody>
          <a:bodyPr>
            <a:normAutofit lnSpcReduction="10000"/>
          </a:bodyPr>
          <a:lstStyle/>
          <a:p>
            <a:pPr>
              <a:spcBef>
                <a:spcPts val="0"/>
              </a:spcBef>
              <a:spcAft>
                <a:spcPts val="1200"/>
              </a:spcAft>
              <a:buClr>
                <a:schemeClr val="bg2">
                  <a:lumMod val="20000"/>
                  <a:lumOff val="80000"/>
                </a:schemeClr>
              </a:buClr>
              <a:buSzPct val="75000"/>
            </a:pPr>
            <a:r>
              <a:rPr lang="en-US" sz="2000" dirty="0" smtClean="0">
                <a:latin typeface="Franklin Gothic Medium" pitchFamily="34" charset="0"/>
              </a:rPr>
              <a:t>Federal courts offer uniform procedures and rules.</a:t>
            </a:r>
          </a:p>
          <a:p>
            <a:pPr>
              <a:spcBef>
                <a:spcPts val="0"/>
              </a:spcBef>
              <a:spcAft>
                <a:spcPts val="1200"/>
              </a:spcAft>
              <a:buClr>
                <a:schemeClr val="bg2">
                  <a:lumMod val="20000"/>
                  <a:lumOff val="80000"/>
                </a:schemeClr>
              </a:buClr>
              <a:buSzPct val="75000"/>
            </a:pPr>
            <a:r>
              <a:rPr lang="en-US" sz="2000" dirty="0" smtClean="0">
                <a:latin typeface="Franklin Gothic Medium" pitchFamily="34" charset="0"/>
              </a:rPr>
              <a:t>Harmonizes state variations in this area of the law.</a:t>
            </a:r>
          </a:p>
          <a:p>
            <a:pPr>
              <a:spcBef>
                <a:spcPts val="0"/>
              </a:spcBef>
              <a:spcAft>
                <a:spcPts val="1200"/>
              </a:spcAft>
              <a:buClr>
                <a:schemeClr val="bg2">
                  <a:lumMod val="20000"/>
                  <a:lumOff val="80000"/>
                </a:schemeClr>
              </a:buClr>
              <a:buSzPct val="75000"/>
            </a:pPr>
            <a:r>
              <a:rPr lang="en-US" sz="2000" dirty="0" smtClean="0">
                <a:latin typeface="Franklin Gothic Medium" pitchFamily="34" charset="0"/>
              </a:rPr>
              <a:t>May </a:t>
            </a:r>
            <a:r>
              <a:rPr lang="en-US" sz="2000" dirty="0">
                <a:latin typeface="Franklin Gothic Medium" pitchFamily="34" charset="0"/>
              </a:rPr>
              <a:t>i</a:t>
            </a:r>
            <a:r>
              <a:rPr lang="en-US" sz="2000" dirty="0" smtClean="0">
                <a:latin typeface="Franklin Gothic Medium" pitchFamily="34" charset="0"/>
              </a:rPr>
              <a:t>ncrease predictability of dispute resolution.</a:t>
            </a:r>
            <a:endParaRPr lang="en-US" sz="2000" dirty="0">
              <a:latin typeface="Franklin Gothic Medium" pitchFamily="34" charset="0"/>
            </a:endParaRPr>
          </a:p>
          <a:p>
            <a:pPr>
              <a:spcBef>
                <a:spcPts val="0"/>
              </a:spcBef>
              <a:spcAft>
                <a:spcPts val="1200"/>
              </a:spcAft>
              <a:buClr>
                <a:schemeClr val="bg2">
                  <a:lumMod val="20000"/>
                  <a:lumOff val="80000"/>
                </a:schemeClr>
              </a:buClr>
              <a:buSzPct val="75000"/>
            </a:pPr>
            <a:r>
              <a:rPr lang="en-US" sz="2000" baseline="0" dirty="0" smtClean="0">
                <a:latin typeface="Franklin Gothic Medium" pitchFamily="34" charset="0"/>
              </a:rPr>
              <a:t>Deeper bench </a:t>
            </a:r>
            <a:r>
              <a:rPr lang="en-US" sz="2000" dirty="0" smtClean="0">
                <a:latin typeface="Franklin Gothic Medium" pitchFamily="34" charset="0"/>
              </a:rPr>
              <a:t>with experience in</a:t>
            </a:r>
            <a:r>
              <a:rPr lang="en-US" sz="2000" baseline="0" dirty="0" smtClean="0">
                <a:latin typeface="Franklin Gothic Medium" pitchFamily="34" charset="0"/>
              </a:rPr>
              <a:t> significant commercial matters.</a:t>
            </a:r>
          </a:p>
          <a:p>
            <a:pPr>
              <a:spcBef>
                <a:spcPts val="0"/>
              </a:spcBef>
              <a:spcAft>
                <a:spcPts val="1200"/>
              </a:spcAft>
              <a:buClr>
                <a:schemeClr val="bg2">
                  <a:lumMod val="20000"/>
                  <a:lumOff val="80000"/>
                </a:schemeClr>
              </a:buClr>
              <a:buSzPct val="75000"/>
            </a:pPr>
            <a:r>
              <a:rPr lang="en-US" sz="2000" baseline="0" dirty="0" smtClean="0">
                <a:latin typeface="Franklin Gothic Medium" pitchFamily="34" charset="0"/>
              </a:rPr>
              <a:t>Cases frequently involve extensive electronic discovery and federal courts better equipped to handle.</a:t>
            </a:r>
          </a:p>
          <a:p>
            <a:pPr>
              <a:spcBef>
                <a:spcPts val="0"/>
              </a:spcBef>
              <a:spcAft>
                <a:spcPts val="1200"/>
              </a:spcAft>
              <a:buClr>
                <a:schemeClr val="bg2">
                  <a:lumMod val="20000"/>
                  <a:lumOff val="80000"/>
                </a:schemeClr>
              </a:buClr>
              <a:buSzPct val="75000"/>
            </a:pPr>
            <a:r>
              <a:rPr lang="en-US" sz="2000" dirty="0" smtClean="0">
                <a:latin typeface="Franklin Gothic Medium" pitchFamily="34" charset="0"/>
              </a:rPr>
              <a:t>Federal courts have supplemental jurisdiction over related claims that “form part of the same case or controversy.”  28 </a:t>
            </a:r>
            <a:r>
              <a:rPr lang="en-US" sz="2000" dirty="0" err="1" smtClean="0">
                <a:latin typeface="Franklin Gothic Medium" pitchFamily="34" charset="0"/>
              </a:rPr>
              <a:t>U.S.C.</a:t>
            </a:r>
            <a:r>
              <a:rPr lang="en-US" sz="2000" dirty="0" smtClean="0">
                <a:latin typeface="Franklin Gothic Medium" pitchFamily="34" charset="0"/>
              </a:rPr>
              <a:t> 1367(a).</a:t>
            </a:r>
          </a:p>
          <a:p>
            <a:pPr>
              <a:spcBef>
                <a:spcPts val="0"/>
              </a:spcBef>
              <a:spcAft>
                <a:spcPts val="1200"/>
              </a:spcAft>
              <a:buClr>
                <a:schemeClr val="bg2">
                  <a:lumMod val="20000"/>
                  <a:lumOff val="80000"/>
                </a:schemeClr>
              </a:buClr>
              <a:buSzPct val="75000"/>
            </a:pPr>
            <a:r>
              <a:rPr lang="en-US" sz="2000" dirty="0" smtClean="0">
                <a:latin typeface="Franklin Gothic Medium" pitchFamily="34" charset="0"/>
              </a:rPr>
              <a:t>No replacement/preemption of existing state laws.</a:t>
            </a:r>
          </a:p>
          <a:p>
            <a:pPr>
              <a:spcBef>
                <a:spcPts val="0"/>
              </a:spcBef>
              <a:spcAft>
                <a:spcPts val="1200"/>
              </a:spcAft>
              <a:buClr>
                <a:schemeClr val="bg2">
                  <a:lumMod val="20000"/>
                  <a:lumOff val="80000"/>
                </a:schemeClr>
              </a:buClr>
              <a:buSzPct val="75000"/>
            </a:pPr>
            <a:r>
              <a:rPr lang="en-US" sz="2000" dirty="0" smtClean="0">
                <a:latin typeface="Franklin Gothic Medium" pitchFamily="34" charset="0"/>
              </a:rPr>
              <a:t>Federal courts have more experience with international parties and nationwide (or worldwide) discovery efforts.</a:t>
            </a:r>
            <a:endParaRPr lang="en-US" sz="20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15</a:t>
            </a:fld>
            <a:endParaRPr lang="en-US"/>
          </a:p>
        </p:txBody>
      </p:sp>
      <p:cxnSp>
        <p:nvCxnSpPr>
          <p:cNvPr id="5" name="Straight Connector 4"/>
          <p:cNvCxnSpPr/>
          <p:nvPr/>
        </p:nvCxnSpPr>
        <p:spPr>
          <a:xfrm>
            <a:off x="4572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9144000" cy="1143000"/>
          </a:xfrm>
        </p:spPr>
        <p:txBody>
          <a:bodyPr>
            <a:noAutofit/>
          </a:bodyPr>
          <a:lstStyle/>
          <a:p>
            <a:pPr algn="ctr"/>
            <a:r>
              <a:rPr lang="en-US" sz="3800" dirty="0" smtClean="0">
                <a:solidFill>
                  <a:schemeClr val="bg2">
                    <a:lumMod val="20000"/>
                    <a:lumOff val="80000"/>
                  </a:schemeClr>
                </a:solidFill>
                <a:latin typeface="Franklin Gothic Medium" pitchFamily="34" charset="0"/>
              </a:rPr>
              <a:t>Important Limitation – Interstate</a:t>
            </a:r>
            <a:br>
              <a:rPr lang="en-US" sz="3800" dirty="0" smtClean="0">
                <a:solidFill>
                  <a:schemeClr val="bg2">
                    <a:lumMod val="20000"/>
                    <a:lumOff val="80000"/>
                  </a:schemeClr>
                </a:solidFill>
                <a:latin typeface="Franklin Gothic Medium" pitchFamily="34" charset="0"/>
              </a:rPr>
            </a:br>
            <a:r>
              <a:rPr lang="en-US" sz="3800" dirty="0" smtClean="0">
                <a:solidFill>
                  <a:schemeClr val="bg2">
                    <a:lumMod val="20000"/>
                    <a:lumOff val="80000"/>
                  </a:schemeClr>
                </a:solidFill>
                <a:latin typeface="Franklin Gothic Medium" pitchFamily="34" charset="0"/>
              </a:rPr>
              <a:t>Or Foreign Commerce Requirement</a:t>
            </a:r>
            <a:endParaRPr lang="en-US" sz="38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676400"/>
            <a:ext cx="8229600" cy="4389120"/>
          </a:xfrm>
        </p:spPr>
        <p:txBody>
          <a:bodyPr>
            <a:normAutofit/>
          </a:bodyPr>
          <a:lstStyle/>
          <a:p>
            <a:pPr>
              <a:spcBef>
                <a:spcPts val="0"/>
              </a:spcBef>
              <a:spcAft>
                <a:spcPts val="1200"/>
              </a:spcAft>
              <a:buClr>
                <a:schemeClr val="bg2">
                  <a:lumMod val="20000"/>
                  <a:lumOff val="80000"/>
                </a:schemeClr>
              </a:buClr>
              <a:buFont typeface="Symbol"/>
              <a:buChar char="·"/>
            </a:pPr>
            <a:endParaRPr lang="en-US" sz="2400" dirty="0">
              <a:latin typeface="Franklin Gothic Medium" pitchFamily="34" charset="0"/>
            </a:endParaRP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Act contains an interstate commerce requirement.</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Amended Section 18 </a:t>
            </a:r>
            <a:r>
              <a:rPr lang="en-US" sz="2400" dirty="0" err="1" smtClean="0">
                <a:latin typeface="Franklin Gothic Medium" pitchFamily="34" charset="0"/>
              </a:rPr>
              <a:t>U.S.C.</a:t>
            </a:r>
            <a:r>
              <a:rPr lang="en-US" sz="2400" dirty="0" smtClean="0">
                <a:latin typeface="Franklin Gothic Medium" pitchFamily="34" charset="0"/>
              </a:rPr>
              <a:t> § 1836(b):  Trade secret must be “related to a product or service used in, or intended for use in, interstate or foreign commerce.”  </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This is not expected to be a difficult standard to meet, especially given prior Supreme Court case law re breadth of Commerce Clause and similar provisions in other federal statutes.</a:t>
            </a:r>
            <a:endParaRPr lang="en-US" sz="24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16</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324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Autofit/>
          </a:bodyPr>
          <a:lstStyle/>
          <a:p>
            <a:pPr algn="ctr"/>
            <a:r>
              <a:rPr lang="en-US" sz="3800" dirty="0" err="1" smtClean="0">
                <a:solidFill>
                  <a:schemeClr val="bg2">
                    <a:lumMod val="20000"/>
                    <a:lumOff val="80000"/>
                  </a:schemeClr>
                </a:solidFill>
                <a:latin typeface="Franklin Gothic Medium" pitchFamily="34" charset="0"/>
              </a:rPr>
              <a:t>Interterritorial</a:t>
            </a:r>
            <a:r>
              <a:rPr lang="en-US" sz="3800" dirty="0" smtClean="0">
                <a:solidFill>
                  <a:schemeClr val="bg2">
                    <a:lumMod val="20000"/>
                    <a:lumOff val="80000"/>
                  </a:schemeClr>
                </a:solidFill>
                <a:latin typeface="Franklin Gothic Medium" pitchFamily="34" charset="0"/>
              </a:rPr>
              <a:t> And</a:t>
            </a:r>
            <a:br>
              <a:rPr lang="en-US" sz="3800" dirty="0" smtClean="0">
                <a:solidFill>
                  <a:schemeClr val="bg2">
                    <a:lumMod val="20000"/>
                    <a:lumOff val="80000"/>
                  </a:schemeClr>
                </a:solidFill>
                <a:latin typeface="Franklin Gothic Medium" pitchFamily="34" charset="0"/>
              </a:rPr>
            </a:br>
            <a:r>
              <a:rPr lang="en-US" sz="3800" dirty="0" smtClean="0">
                <a:solidFill>
                  <a:schemeClr val="bg2">
                    <a:lumMod val="20000"/>
                    <a:lumOff val="80000"/>
                  </a:schemeClr>
                </a:solidFill>
                <a:latin typeface="Franklin Gothic Medium" pitchFamily="34" charset="0"/>
              </a:rPr>
              <a:t>Comity Concerns</a:t>
            </a:r>
            <a:endParaRPr lang="en-US" sz="38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828800"/>
            <a:ext cx="8229600" cy="4389120"/>
          </a:xfrm>
        </p:spPr>
        <p:txBody>
          <a:bodyPr>
            <a:normAutofit/>
          </a:bodyPr>
          <a:lstStyle/>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Act poses risks to foreign corporations, who may now be haled into Court ostensibly under the Federal Act.</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Important jurisdictional issues at stake.</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Court must still have personal jurisdiction over the international defendant.</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May provide an easier pathway to proving minimum contacts.</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Fed. R. Civ. P. 4(k)(2) may be used in conjunction with </a:t>
            </a:r>
            <a:r>
              <a:rPr lang="en-US" sz="2400" dirty="0" err="1" smtClean="0">
                <a:latin typeface="Franklin Gothic Medium" pitchFamily="34" charset="0"/>
              </a:rPr>
              <a:t>DTSA</a:t>
            </a:r>
            <a:r>
              <a:rPr lang="en-US" sz="2400" dirty="0" smtClean="0">
                <a:latin typeface="Franklin Gothic Medium" pitchFamily="34" charset="0"/>
              </a:rPr>
              <a:t> to obtain </a:t>
            </a:r>
            <a:r>
              <a:rPr lang="en-US" sz="2400" i="1" dirty="0" smtClean="0">
                <a:latin typeface="Franklin Gothic Medium" pitchFamily="34" charset="0"/>
              </a:rPr>
              <a:t>in </a:t>
            </a:r>
            <a:r>
              <a:rPr lang="en-US" sz="2400" i="1" dirty="0" err="1" smtClean="0">
                <a:latin typeface="Franklin Gothic Medium" pitchFamily="34" charset="0"/>
              </a:rPr>
              <a:t>personam</a:t>
            </a:r>
            <a:r>
              <a:rPr lang="en-US" sz="2400" i="1" dirty="0" smtClean="0">
                <a:latin typeface="Franklin Gothic Medium" pitchFamily="34" charset="0"/>
              </a:rPr>
              <a:t> </a:t>
            </a:r>
            <a:r>
              <a:rPr lang="en-US" sz="2400" dirty="0" smtClean="0">
                <a:latin typeface="Franklin Gothic Medium" pitchFamily="34" charset="0"/>
              </a:rPr>
              <a:t>jurisdiction over foreign defendants.</a:t>
            </a:r>
            <a:endParaRPr lang="en-US" sz="24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17</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pPr algn="ctr"/>
            <a:r>
              <a:rPr lang="en-US" sz="4000" dirty="0" smtClean="0">
                <a:solidFill>
                  <a:schemeClr val="bg2">
                    <a:lumMod val="20000"/>
                    <a:lumOff val="80000"/>
                  </a:schemeClr>
                </a:solidFill>
                <a:latin typeface="Franklin Gothic Medium" pitchFamily="34" charset="0"/>
              </a:rPr>
              <a:t>International Application</a:t>
            </a:r>
            <a:br>
              <a:rPr lang="en-US" sz="4000" dirty="0" smtClean="0">
                <a:solidFill>
                  <a:schemeClr val="bg2">
                    <a:lumMod val="20000"/>
                    <a:lumOff val="80000"/>
                  </a:schemeClr>
                </a:solidFill>
                <a:latin typeface="Franklin Gothic Medium" pitchFamily="34" charset="0"/>
              </a:rPr>
            </a:b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219200"/>
            <a:ext cx="8229600" cy="4389120"/>
          </a:xfrm>
        </p:spPr>
        <p:txBody>
          <a:bodyPr>
            <a:noAutofit/>
          </a:bodyPr>
          <a:lstStyle/>
          <a:p>
            <a:pPr>
              <a:lnSpc>
                <a:spcPct val="110000"/>
              </a:lnSpc>
              <a:spcBef>
                <a:spcPts val="0"/>
              </a:spcBef>
              <a:spcAft>
                <a:spcPts val="1200"/>
              </a:spcAft>
              <a:buClr>
                <a:schemeClr val="bg2">
                  <a:lumMod val="20000"/>
                  <a:lumOff val="80000"/>
                </a:schemeClr>
              </a:buClr>
              <a:buSzPct val="75000"/>
            </a:pPr>
            <a:r>
              <a:rPr lang="en-US" sz="2400" dirty="0" smtClean="0">
                <a:latin typeface="Franklin Gothic Medium" pitchFamily="34" charset="0"/>
              </a:rPr>
              <a:t>The Act is actually an amendment to the Economic Espionage Act (“EEA”).</a:t>
            </a:r>
          </a:p>
          <a:p>
            <a:pPr>
              <a:lnSpc>
                <a:spcPct val="110000"/>
              </a:lnSpc>
              <a:spcBef>
                <a:spcPts val="0"/>
              </a:spcBef>
              <a:spcAft>
                <a:spcPts val="1200"/>
              </a:spcAft>
              <a:buClr>
                <a:schemeClr val="bg2">
                  <a:lumMod val="20000"/>
                  <a:lumOff val="80000"/>
                </a:schemeClr>
              </a:buClr>
              <a:buSzPct val="75000"/>
            </a:pPr>
            <a:r>
              <a:rPr lang="en-US" sz="2400" dirty="0" err="1" smtClean="0">
                <a:latin typeface="Franklin Gothic Medium" pitchFamily="34" charset="0"/>
              </a:rPr>
              <a:t>EEA</a:t>
            </a:r>
            <a:r>
              <a:rPr lang="en-US" sz="2400" dirty="0" smtClean="0">
                <a:latin typeface="Franklin Gothic Medium" pitchFamily="34" charset="0"/>
              </a:rPr>
              <a:t> includes provisions addressing its “applicability to conduct outside the United States,” and those provisions appear to apply to private causes of action created by the </a:t>
            </a:r>
            <a:r>
              <a:rPr lang="en-US" sz="2400" dirty="0" err="1" smtClean="0">
                <a:latin typeface="Franklin Gothic Medium" pitchFamily="34" charset="0"/>
              </a:rPr>
              <a:t>DTSA</a:t>
            </a:r>
            <a:r>
              <a:rPr lang="en-US" sz="2400" dirty="0" smtClean="0">
                <a:latin typeface="Franklin Gothic Medium" pitchFamily="34" charset="0"/>
              </a:rPr>
              <a:t>.</a:t>
            </a:r>
          </a:p>
          <a:p>
            <a:pPr>
              <a:lnSpc>
                <a:spcPct val="110000"/>
              </a:lnSpc>
              <a:spcBef>
                <a:spcPts val="0"/>
              </a:spcBef>
              <a:spcAft>
                <a:spcPts val="1200"/>
              </a:spcAft>
              <a:buClr>
                <a:schemeClr val="bg2">
                  <a:lumMod val="20000"/>
                  <a:lumOff val="80000"/>
                </a:schemeClr>
              </a:buClr>
              <a:buSzPct val="75000"/>
            </a:pPr>
            <a:r>
              <a:rPr lang="en-US" sz="2400" dirty="0" smtClean="0">
                <a:latin typeface="Franklin Gothic Medium" pitchFamily="34" charset="0"/>
              </a:rPr>
              <a:t>A corporation formed in the United States could be liable for misappropriation occurring outside of the U.S.</a:t>
            </a:r>
          </a:p>
          <a:p>
            <a:pPr>
              <a:lnSpc>
                <a:spcPct val="110000"/>
              </a:lnSpc>
              <a:spcBef>
                <a:spcPts val="0"/>
              </a:spcBef>
              <a:spcAft>
                <a:spcPts val="1200"/>
              </a:spcAft>
              <a:buClr>
                <a:schemeClr val="bg2">
                  <a:lumMod val="20000"/>
                  <a:lumOff val="80000"/>
                </a:schemeClr>
              </a:buClr>
              <a:buSzPct val="75000"/>
            </a:pPr>
            <a:r>
              <a:rPr lang="en-US" sz="2400" dirty="0" smtClean="0">
                <a:latin typeface="Franklin Gothic Medium" pitchFamily="34" charset="0"/>
              </a:rPr>
              <a:t>A foreign corporation could be liable under the </a:t>
            </a:r>
            <a:r>
              <a:rPr lang="en-US" sz="2400" dirty="0" err="1" smtClean="0">
                <a:latin typeface="Franklin Gothic Medium" pitchFamily="34" charset="0"/>
              </a:rPr>
              <a:t>DTSA</a:t>
            </a:r>
            <a:r>
              <a:rPr lang="en-US" sz="2400" dirty="0" smtClean="0">
                <a:latin typeface="Franklin Gothic Medium" pitchFamily="34" charset="0"/>
              </a:rPr>
              <a:t> for foreign misappropriation so long “as an act in furtherance of the offence was committed in the United States.”</a:t>
            </a:r>
            <a:endParaRPr lang="en-US" sz="24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18</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324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solidFill>
                  <a:schemeClr val="bg2">
                    <a:lumMod val="20000"/>
                    <a:lumOff val="80000"/>
                  </a:schemeClr>
                </a:solidFill>
                <a:latin typeface="Franklin Gothic Medium" pitchFamily="34" charset="0"/>
              </a:rPr>
              <a:t>Remedies for Trade Secret Misappropriation</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828800"/>
            <a:ext cx="8229600" cy="4389120"/>
          </a:xfrm>
        </p:spPr>
        <p:txBody>
          <a:bodyPr>
            <a:normAutofit/>
          </a:bodyPr>
          <a:lstStyle/>
          <a:p>
            <a:pPr>
              <a:spcBef>
                <a:spcPts val="0"/>
              </a:spcBef>
              <a:spcAft>
                <a:spcPts val="1200"/>
              </a:spcAft>
              <a:buClr>
                <a:schemeClr val="bg2">
                  <a:lumMod val="20000"/>
                  <a:lumOff val="80000"/>
                </a:schemeClr>
              </a:buClr>
              <a:buSzPct val="75000"/>
              <a:buFont typeface="Symbol"/>
              <a:buChar char="·"/>
            </a:pPr>
            <a:endParaRPr lang="en-US" sz="2400" dirty="0">
              <a:latin typeface="Franklin Gothic Medium" pitchFamily="34" charset="0"/>
            </a:endParaRP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The Act recognizes several potential remedies for victims of trade secret misappropriation:  </a:t>
            </a:r>
          </a:p>
          <a:p>
            <a:pPr marL="1257300" indent="-571500">
              <a:spcBef>
                <a:spcPts val="0"/>
              </a:spcBef>
              <a:spcAft>
                <a:spcPts val="1200"/>
              </a:spcAft>
              <a:buClr>
                <a:schemeClr val="bg2">
                  <a:lumMod val="20000"/>
                  <a:lumOff val="80000"/>
                </a:schemeClr>
              </a:buClr>
              <a:buSzPct val="75000"/>
              <a:buNone/>
            </a:pPr>
            <a:r>
              <a:rPr lang="en-US" sz="2400" dirty="0" smtClean="0">
                <a:solidFill>
                  <a:schemeClr val="bg2">
                    <a:lumMod val="20000"/>
                    <a:lumOff val="80000"/>
                  </a:schemeClr>
                </a:solidFill>
                <a:latin typeface="Franklin Gothic Medium" pitchFamily="34" charset="0"/>
              </a:rPr>
              <a:t>(1)	</a:t>
            </a:r>
            <a:r>
              <a:rPr lang="en-US" sz="2400" dirty="0" smtClean="0">
                <a:latin typeface="Franklin Gothic Medium" pitchFamily="34" charset="0"/>
              </a:rPr>
              <a:t>injunctive relief; </a:t>
            </a:r>
          </a:p>
          <a:p>
            <a:pPr marL="1257300" indent="-571500">
              <a:spcBef>
                <a:spcPts val="0"/>
              </a:spcBef>
              <a:spcAft>
                <a:spcPts val="1200"/>
              </a:spcAft>
              <a:buClr>
                <a:schemeClr val="bg2">
                  <a:lumMod val="20000"/>
                  <a:lumOff val="80000"/>
                </a:schemeClr>
              </a:buClr>
              <a:buSzPct val="75000"/>
              <a:buNone/>
            </a:pPr>
            <a:r>
              <a:rPr lang="en-US" sz="2400" dirty="0" smtClean="0">
                <a:solidFill>
                  <a:schemeClr val="bg2">
                    <a:lumMod val="20000"/>
                    <a:lumOff val="80000"/>
                  </a:schemeClr>
                </a:solidFill>
                <a:latin typeface="Franklin Gothic Medium" pitchFamily="34" charset="0"/>
              </a:rPr>
              <a:t>(2)</a:t>
            </a:r>
            <a:r>
              <a:rPr lang="en-US" sz="2400" dirty="0" smtClean="0">
                <a:latin typeface="Franklin Gothic Medium" pitchFamily="34" charset="0"/>
              </a:rPr>
              <a:t>	damages; and</a:t>
            </a:r>
          </a:p>
          <a:p>
            <a:pPr marL="1257300" indent="-571500">
              <a:spcBef>
                <a:spcPts val="0"/>
              </a:spcBef>
              <a:spcAft>
                <a:spcPts val="1200"/>
              </a:spcAft>
              <a:buClr>
                <a:schemeClr val="bg2">
                  <a:lumMod val="20000"/>
                  <a:lumOff val="80000"/>
                </a:schemeClr>
              </a:buClr>
              <a:buSzPct val="75000"/>
              <a:buNone/>
            </a:pPr>
            <a:r>
              <a:rPr lang="en-US" sz="2400" dirty="0" smtClean="0">
                <a:solidFill>
                  <a:schemeClr val="bg2">
                    <a:lumMod val="20000"/>
                    <a:lumOff val="80000"/>
                  </a:schemeClr>
                </a:solidFill>
                <a:latin typeface="Franklin Gothic Medium" pitchFamily="34" charset="0"/>
              </a:rPr>
              <a:t>(3)</a:t>
            </a:r>
            <a:r>
              <a:rPr lang="en-US" sz="2400" dirty="0" smtClean="0">
                <a:latin typeface="Franklin Gothic Medium" pitchFamily="34" charset="0"/>
              </a:rPr>
              <a:t>	the possibility of double or punitive damages for willful and malicious misappropriation.</a:t>
            </a:r>
          </a:p>
        </p:txBody>
      </p:sp>
      <p:sp>
        <p:nvSpPr>
          <p:cNvPr id="4" name="Slide Number Placeholder 3"/>
          <p:cNvSpPr>
            <a:spLocks noGrp="1"/>
          </p:cNvSpPr>
          <p:nvPr>
            <p:ph type="sldNum" sz="quarter" idx="12"/>
          </p:nvPr>
        </p:nvSpPr>
        <p:spPr/>
        <p:txBody>
          <a:bodyPr/>
          <a:lstStyle/>
          <a:p>
            <a:fld id="{011C8598-CC1E-4975-A863-152C8AE14D69}" type="slidenum">
              <a:rPr lang="en-US" smtClean="0"/>
              <a:pPr/>
              <a:t>19</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62484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1143000"/>
          </a:xfrm>
        </p:spPr>
        <p:txBody>
          <a:bodyPr>
            <a:noAutofit/>
          </a:bodyPr>
          <a:lstStyle/>
          <a:p>
            <a:pPr algn="ctr"/>
            <a:r>
              <a:rPr lang="en-US" sz="4000" dirty="0" smtClean="0">
                <a:solidFill>
                  <a:schemeClr val="bg2">
                    <a:lumMod val="20000"/>
                    <a:lumOff val="80000"/>
                  </a:schemeClr>
                </a:solidFill>
                <a:latin typeface="Franklin Gothic Medium" pitchFamily="34" charset="0"/>
              </a:rPr>
              <a:t>Topics </a:t>
            </a:r>
            <a:br>
              <a:rPr lang="en-US" sz="4000" dirty="0" smtClean="0">
                <a:solidFill>
                  <a:schemeClr val="bg2">
                    <a:lumMod val="20000"/>
                    <a:lumOff val="80000"/>
                  </a:schemeClr>
                </a:solidFill>
                <a:latin typeface="Franklin Gothic Medium" pitchFamily="34" charset="0"/>
              </a:rPr>
            </a:br>
            <a:r>
              <a:rPr lang="en-US" sz="4000" dirty="0" smtClean="0">
                <a:solidFill>
                  <a:schemeClr val="bg2">
                    <a:lumMod val="20000"/>
                    <a:lumOff val="80000"/>
                  </a:schemeClr>
                </a:solidFill>
                <a:latin typeface="Franklin Gothic Medium" pitchFamily="34" charset="0"/>
              </a:rPr>
              <a:t/>
            </a:r>
            <a:br>
              <a:rPr lang="en-US" sz="4000" dirty="0" smtClean="0">
                <a:solidFill>
                  <a:schemeClr val="bg2">
                    <a:lumMod val="20000"/>
                    <a:lumOff val="80000"/>
                  </a:schemeClr>
                </a:solidFill>
                <a:latin typeface="Franklin Gothic Medium" pitchFamily="34" charset="0"/>
              </a:rPr>
            </a:b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219200"/>
            <a:ext cx="8229600" cy="4389120"/>
          </a:xfrm>
        </p:spPr>
        <p:txBody>
          <a:bodyPr>
            <a:noAutofit/>
          </a:bodyPr>
          <a:lstStyle/>
          <a:p>
            <a:pPr marL="514350" indent="-514350">
              <a:lnSpc>
                <a:spcPct val="110000"/>
              </a:lnSpc>
              <a:spcBef>
                <a:spcPts val="0"/>
              </a:spcBef>
              <a:spcAft>
                <a:spcPts val="600"/>
              </a:spcAft>
              <a:buClr>
                <a:schemeClr val="bg2">
                  <a:lumMod val="20000"/>
                  <a:lumOff val="80000"/>
                </a:schemeClr>
              </a:buClr>
              <a:buFont typeface="+mj-lt"/>
              <a:buAutoNum type="arabicPeriod"/>
            </a:pPr>
            <a:r>
              <a:rPr lang="en-US" sz="2400" dirty="0" smtClean="0">
                <a:latin typeface="Franklin Gothic Medium" pitchFamily="34" charset="0"/>
              </a:rPr>
              <a:t>Trade Secrets Prior to Federal Act</a:t>
            </a:r>
          </a:p>
          <a:p>
            <a:pPr marL="514350" indent="-514350">
              <a:lnSpc>
                <a:spcPct val="110000"/>
              </a:lnSpc>
              <a:spcBef>
                <a:spcPts val="0"/>
              </a:spcBef>
              <a:spcAft>
                <a:spcPts val="600"/>
              </a:spcAft>
              <a:buClr>
                <a:schemeClr val="bg2">
                  <a:lumMod val="20000"/>
                  <a:lumOff val="80000"/>
                </a:schemeClr>
              </a:buClr>
              <a:buFont typeface="+mj-lt"/>
              <a:buAutoNum type="arabicPeriod"/>
            </a:pPr>
            <a:r>
              <a:rPr lang="en-US" sz="2400" dirty="0" smtClean="0">
                <a:latin typeface="Franklin Gothic Medium" pitchFamily="34" charset="0"/>
              </a:rPr>
              <a:t>History and Purpose of the Act </a:t>
            </a:r>
          </a:p>
          <a:p>
            <a:pPr marL="514350" indent="-514350">
              <a:lnSpc>
                <a:spcPct val="110000"/>
              </a:lnSpc>
              <a:spcBef>
                <a:spcPts val="0"/>
              </a:spcBef>
              <a:spcAft>
                <a:spcPts val="600"/>
              </a:spcAft>
              <a:buClr>
                <a:schemeClr val="bg2">
                  <a:lumMod val="20000"/>
                  <a:lumOff val="80000"/>
                </a:schemeClr>
              </a:buClr>
              <a:buFont typeface="+mj-lt"/>
              <a:buAutoNum type="arabicPeriod"/>
            </a:pPr>
            <a:r>
              <a:rPr lang="en-US" sz="2400" dirty="0" smtClean="0">
                <a:latin typeface="Franklin Gothic Medium" pitchFamily="34" charset="0"/>
              </a:rPr>
              <a:t>Trade Secrets vs. Patents as Methods for Protecting IP Rights </a:t>
            </a:r>
            <a:r>
              <a:rPr lang="mr-IN" sz="2400" dirty="0" smtClean="0">
                <a:latin typeface="Franklin Gothic Medium" pitchFamily="34" charset="0"/>
              </a:rPr>
              <a:t>–</a:t>
            </a:r>
            <a:r>
              <a:rPr lang="en-US" sz="2400" dirty="0" smtClean="0">
                <a:latin typeface="Franklin Gothic Medium" pitchFamily="34" charset="0"/>
              </a:rPr>
              <a:t> Pros and Cons</a:t>
            </a:r>
          </a:p>
          <a:p>
            <a:pPr marL="514350" indent="-514350">
              <a:lnSpc>
                <a:spcPct val="110000"/>
              </a:lnSpc>
              <a:spcBef>
                <a:spcPts val="0"/>
              </a:spcBef>
              <a:spcAft>
                <a:spcPts val="600"/>
              </a:spcAft>
              <a:buClr>
                <a:schemeClr val="bg2">
                  <a:lumMod val="20000"/>
                  <a:lumOff val="80000"/>
                </a:schemeClr>
              </a:buClr>
              <a:buFont typeface="+mj-lt"/>
              <a:buAutoNum type="arabicPeriod"/>
            </a:pPr>
            <a:r>
              <a:rPr lang="en-US" sz="2400" dirty="0" smtClean="0">
                <a:latin typeface="Franklin Gothic Medium" pitchFamily="34" charset="0"/>
              </a:rPr>
              <a:t>Jurisdictional Issues and Considerations – for Plaintiffs and Defendants </a:t>
            </a:r>
          </a:p>
          <a:p>
            <a:pPr marL="514350" indent="-514350">
              <a:lnSpc>
                <a:spcPct val="110000"/>
              </a:lnSpc>
              <a:spcBef>
                <a:spcPts val="0"/>
              </a:spcBef>
              <a:spcAft>
                <a:spcPts val="600"/>
              </a:spcAft>
              <a:buClr>
                <a:schemeClr val="bg2">
                  <a:lumMod val="20000"/>
                  <a:lumOff val="80000"/>
                </a:schemeClr>
              </a:buClr>
              <a:buFont typeface="+mj-lt"/>
              <a:buAutoNum type="arabicPeriod"/>
            </a:pPr>
            <a:r>
              <a:rPr lang="en-US" sz="2400" dirty="0" smtClean="0">
                <a:latin typeface="Franklin Gothic Medium" pitchFamily="34" charset="0"/>
              </a:rPr>
              <a:t>Special Considerations for Non-U.S. Plaintiffs and Defendants </a:t>
            </a:r>
          </a:p>
          <a:p>
            <a:pPr marL="514350" indent="-514350">
              <a:lnSpc>
                <a:spcPct val="110000"/>
              </a:lnSpc>
              <a:spcBef>
                <a:spcPts val="0"/>
              </a:spcBef>
              <a:spcAft>
                <a:spcPts val="600"/>
              </a:spcAft>
              <a:buClr>
                <a:schemeClr val="bg2">
                  <a:lumMod val="20000"/>
                  <a:lumOff val="80000"/>
                </a:schemeClr>
              </a:buClr>
              <a:buFont typeface="+mj-lt"/>
              <a:buAutoNum type="arabicPeriod"/>
            </a:pPr>
            <a:r>
              <a:rPr lang="en-US" sz="2400" dirty="0" smtClean="0">
                <a:latin typeface="Franklin Gothic Medium" pitchFamily="34" charset="0"/>
              </a:rPr>
              <a:t>Remedies</a:t>
            </a:r>
          </a:p>
          <a:p>
            <a:pPr marL="514350" indent="-514350">
              <a:lnSpc>
                <a:spcPct val="110000"/>
              </a:lnSpc>
              <a:spcBef>
                <a:spcPts val="0"/>
              </a:spcBef>
              <a:spcAft>
                <a:spcPts val="600"/>
              </a:spcAft>
              <a:buClr>
                <a:schemeClr val="bg2">
                  <a:lumMod val="20000"/>
                  <a:lumOff val="80000"/>
                </a:schemeClr>
              </a:buClr>
              <a:buFont typeface="+mj-lt"/>
              <a:buAutoNum type="arabicPeriod"/>
            </a:pPr>
            <a:r>
              <a:rPr lang="en-US" sz="2400" dirty="0" smtClean="0">
                <a:latin typeface="Franklin Gothic Medium" pitchFamily="34" charset="0"/>
              </a:rPr>
              <a:t>New </a:t>
            </a:r>
            <a:r>
              <a:rPr lang="en-US" sz="2400" i="1" dirty="0" smtClean="0">
                <a:latin typeface="Franklin Gothic Medium" pitchFamily="34" charset="0"/>
              </a:rPr>
              <a:t>ex parte </a:t>
            </a:r>
            <a:r>
              <a:rPr lang="en-US" sz="2400" dirty="0" smtClean="0">
                <a:latin typeface="Franklin Gothic Medium" pitchFamily="34" charset="0"/>
              </a:rPr>
              <a:t>seizure procedures</a:t>
            </a:r>
          </a:p>
          <a:p>
            <a:pPr marL="514350" indent="-514350">
              <a:lnSpc>
                <a:spcPct val="110000"/>
              </a:lnSpc>
              <a:spcBef>
                <a:spcPts val="0"/>
              </a:spcBef>
              <a:spcAft>
                <a:spcPts val="600"/>
              </a:spcAft>
              <a:buClr>
                <a:schemeClr val="bg2">
                  <a:lumMod val="20000"/>
                  <a:lumOff val="80000"/>
                </a:schemeClr>
              </a:buClr>
              <a:buFont typeface="+mj-lt"/>
              <a:buAutoNum type="arabicPeriod"/>
            </a:pPr>
            <a:r>
              <a:rPr lang="en-US" sz="2400" dirty="0" smtClean="0">
                <a:latin typeface="Franklin Gothic Medium" pitchFamily="34" charset="0"/>
              </a:rPr>
              <a:t>New whistleblower protections </a:t>
            </a:r>
          </a:p>
          <a:p>
            <a:pPr marL="514350" indent="-514350">
              <a:lnSpc>
                <a:spcPct val="110000"/>
              </a:lnSpc>
              <a:spcBef>
                <a:spcPts val="0"/>
              </a:spcBef>
              <a:spcAft>
                <a:spcPts val="600"/>
              </a:spcAft>
              <a:buClr>
                <a:schemeClr val="bg2">
                  <a:lumMod val="20000"/>
                  <a:lumOff val="80000"/>
                </a:schemeClr>
              </a:buClr>
              <a:buNone/>
            </a:pPr>
            <a:endParaRPr lang="en-US" sz="2400" dirty="0" smtClean="0">
              <a:latin typeface="Franklin Gothic Medium" pitchFamily="34" charset="0"/>
            </a:endParaRPr>
          </a:p>
          <a:p>
            <a:pPr>
              <a:lnSpc>
                <a:spcPct val="110000"/>
              </a:lnSpc>
              <a:spcBef>
                <a:spcPts val="0"/>
              </a:spcBef>
              <a:spcAft>
                <a:spcPts val="600"/>
              </a:spcAft>
              <a:buClr>
                <a:schemeClr val="bg2">
                  <a:lumMod val="20000"/>
                  <a:lumOff val="80000"/>
                </a:schemeClr>
              </a:buClr>
            </a:pPr>
            <a:endParaRPr lang="en-US" sz="2400" dirty="0" smtClean="0">
              <a:latin typeface="Franklin Gothic Medium" pitchFamily="34" charset="0"/>
            </a:endParaRPr>
          </a:p>
          <a:p>
            <a:pPr>
              <a:lnSpc>
                <a:spcPct val="110000"/>
              </a:lnSpc>
              <a:spcBef>
                <a:spcPts val="0"/>
              </a:spcBef>
              <a:spcAft>
                <a:spcPts val="600"/>
              </a:spcAft>
              <a:buClr>
                <a:schemeClr val="bg2">
                  <a:lumMod val="20000"/>
                  <a:lumOff val="80000"/>
                </a:schemeClr>
              </a:buClr>
            </a:pPr>
            <a:endParaRPr lang="en-US" sz="24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2</a:t>
            </a:fld>
            <a:endParaRPr lang="en-US"/>
          </a:p>
        </p:txBody>
      </p:sp>
      <p:cxnSp>
        <p:nvCxnSpPr>
          <p:cNvPr id="6" name="Straight Connector 5"/>
          <p:cNvCxnSpPr/>
          <p:nvPr/>
        </p:nvCxnSpPr>
        <p:spPr>
          <a:xfrm>
            <a:off x="3048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10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ctr"/>
            <a:r>
              <a:rPr lang="en-US" sz="4000" dirty="0" smtClean="0">
                <a:solidFill>
                  <a:schemeClr val="bg2">
                    <a:lumMod val="20000"/>
                    <a:lumOff val="80000"/>
                  </a:schemeClr>
                </a:solidFill>
                <a:latin typeface="Franklin Gothic Medium" pitchFamily="34" charset="0"/>
              </a:rPr>
              <a:t>Injunctive Remedies</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905000"/>
            <a:ext cx="8229600" cy="4389120"/>
          </a:xfrm>
        </p:spPr>
        <p:txBody>
          <a:bodyPr>
            <a:normAutofit/>
          </a:bodyPr>
          <a:lstStyle/>
          <a:p>
            <a:pPr marL="342900" indent="-342900">
              <a:spcAft>
                <a:spcPts val="1200"/>
              </a:spcAft>
              <a:buClr>
                <a:schemeClr val="bg2">
                  <a:lumMod val="20000"/>
                  <a:lumOff val="80000"/>
                </a:schemeClr>
              </a:buClr>
              <a:buSzPct val="75000"/>
            </a:pPr>
            <a:r>
              <a:rPr lang="en-US" sz="2400" dirty="0" smtClean="0">
                <a:latin typeface="Franklin Gothic Medium" pitchFamily="34" charset="0"/>
              </a:rPr>
              <a:t>Under the Act, a federal court may grant an injunction “to prevent any </a:t>
            </a:r>
            <a:r>
              <a:rPr lang="en-US" sz="2400" i="1" dirty="0" smtClean="0">
                <a:latin typeface="Franklin Gothic Medium" pitchFamily="34" charset="0"/>
              </a:rPr>
              <a:t>actual or threatened</a:t>
            </a:r>
            <a:r>
              <a:rPr lang="en-US" sz="2400" dirty="0" smtClean="0">
                <a:latin typeface="Franklin Gothic Medium" pitchFamily="34" charset="0"/>
              </a:rPr>
              <a:t> misappropriation.” 18 U.S.C. § 1836(b)(3)(emphasis added).</a:t>
            </a:r>
          </a:p>
        </p:txBody>
      </p:sp>
      <p:sp>
        <p:nvSpPr>
          <p:cNvPr id="4" name="Slide Number Placeholder 3"/>
          <p:cNvSpPr>
            <a:spLocks noGrp="1"/>
          </p:cNvSpPr>
          <p:nvPr>
            <p:ph type="sldNum" sz="quarter" idx="12"/>
          </p:nvPr>
        </p:nvSpPr>
        <p:spPr/>
        <p:txBody>
          <a:bodyPr/>
          <a:lstStyle/>
          <a:p>
            <a:fld id="{011C8598-CC1E-4975-A863-152C8AE14D69}" type="slidenum">
              <a:rPr lang="en-US" smtClean="0"/>
              <a:pPr/>
              <a:t>20</a:t>
            </a:fld>
            <a:endParaRPr lang="en-US"/>
          </a:p>
        </p:txBody>
      </p:sp>
      <p:cxnSp>
        <p:nvCxnSpPr>
          <p:cNvPr id="5" name="Straight Connector 4"/>
          <p:cNvCxnSpPr/>
          <p:nvPr/>
        </p:nvCxnSpPr>
        <p:spPr>
          <a:xfrm>
            <a:off x="4572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324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algn="ctr"/>
            <a:r>
              <a:rPr lang="en-US" sz="4000" dirty="0" smtClean="0">
                <a:solidFill>
                  <a:schemeClr val="bg2">
                    <a:lumMod val="20000"/>
                    <a:lumOff val="80000"/>
                  </a:schemeClr>
                </a:solidFill>
                <a:latin typeface="Franklin Gothic Medium" pitchFamily="34" charset="0"/>
              </a:rPr>
              <a:t>Additional Equitable Relief Available</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p:txBody>
          <a:bodyPr>
            <a:normAutofit/>
          </a:bodyPr>
          <a:lstStyle/>
          <a:p>
            <a:pPr marL="342900" indent="-342900">
              <a:spcBef>
                <a:spcPts val="1200"/>
              </a:spcBef>
              <a:spcAft>
                <a:spcPts val="2400"/>
              </a:spcAft>
              <a:buClr>
                <a:schemeClr val="bg2">
                  <a:lumMod val="20000"/>
                  <a:lumOff val="80000"/>
                </a:schemeClr>
              </a:buClr>
              <a:buSzPct val="75000"/>
            </a:pPr>
            <a:r>
              <a:rPr lang="en-US" sz="2400" dirty="0" smtClean="0">
                <a:latin typeface="Franklin Gothic Medium" pitchFamily="34" charset="0"/>
              </a:rPr>
              <a:t>Court may require affirmative action to protect the trade secret, bar disclosure of the trade secret, or condition future use of the trade secret upon payment of a reasonable royalty.</a:t>
            </a:r>
          </a:p>
        </p:txBody>
      </p:sp>
      <p:sp>
        <p:nvSpPr>
          <p:cNvPr id="4" name="Slide Number Placeholder 3"/>
          <p:cNvSpPr>
            <a:spLocks noGrp="1"/>
          </p:cNvSpPr>
          <p:nvPr>
            <p:ph type="sldNum" sz="quarter" idx="12"/>
          </p:nvPr>
        </p:nvSpPr>
        <p:spPr/>
        <p:txBody>
          <a:bodyPr/>
          <a:lstStyle/>
          <a:p>
            <a:fld id="{011C8598-CC1E-4975-A863-152C8AE14D69}" type="slidenum">
              <a:rPr lang="en-US" smtClean="0"/>
              <a:pPr/>
              <a:t>21</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324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2">
                    <a:lumMod val="20000"/>
                    <a:lumOff val="80000"/>
                  </a:schemeClr>
                </a:solidFill>
                <a:latin typeface="Franklin Gothic Medium" pitchFamily="34" charset="0"/>
              </a:rPr>
              <a:t>Restrictions On Injunctive Relief</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p:txBody>
          <a:bodyPr>
            <a:normAutofit/>
          </a:bodyPr>
          <a:lstStyle/>
          <a:p>
            <a:pPr marL="342900" indent="-342900">
              <a:spcBef>
                <a:spcPts val="1200"/>
              </a:spcBef>
              <a:spcAft>
                <a:spcPts val="2400"/>
              </a:spcAft>
              <a:buClr>
                <a:schemeClr val="bg2">
                  <a:lumMod val="20000"/>
                  <a:lumOff val="80000"/>
                </a:schemeClr>
              </a:buClr>
              <a:buSzPct val="75000"/>
            </a:pPr>
            <a:r>
              <a:rPr lang="en-US" sz="2400" dirty="0" smtClean="0">
                <a:latin typeface="Franklin Gothic Medium" pitchFamily="34" charset="0"/>
              </a:rPr>
              <a:t>The injunction entered may not prevent anyone from entering into an employment relationship.</a:t>
            </a:r>
          </a:p>
          <a:p>
            <a:pPr marL="342900" indent="-342900">
              <a:spcBef>
                <a:spcPts val="600"/>
              </a:spcBef>
              <a:spcAft>
                <a:spcPts val="2400"/>
              </a:spcAft>
              <a:buClr>
                <a:schemeClr val="bg2">
                  <a:lumMod val="20000"/>
                  <a:lumOff val="80000"/>
                </a:schemeClr>
              </a:buClr>
              <a:buSzPct val="75000"/>
            </a:pPr>
            <a:r>
              <a:rPr lang="en-US" sz="2400" dirty="0" smtClean="0">
                <a:latin typeface="Franklin Gothic Medium" pitchFamily="34" charset="0"/>
              </a:rPr>
              <a:t>An injunction may not conflict with applicable state laws regarding restraints on trade.</a:t>
            </a:r>
          </a:p>
        </p:txBody>
      </p:sp>
      <p:sp>
        <p:nvSpPr>
          <p:cNvPr id="4" name="Slide Number Placeholder 3"/>
          <p:cNvSpPr>
            <a:spLocks noGrp="1"/>
          </p:cNvSpPr>
          <p:nvPr>
            <p:ph type="sldNum" sz="quarter" idx="12"/>
          </p:nvPr>
        </p:nvSpPr>
        <p:spPr/>
        <p:txBody>
          <a:bodyPr/>
          <a:lstStyle/>
          <a:p>
            <a:fld id="{011C8598-CC1E-4975-A863-152C8AE14D69}" type="slidenum">
              <a:rPr lang="en-US" smtClean="0"/>
              <a:pPr/>
              <a:t>22</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Autofit/>
          </a:bodyPr>
          <a:lstStyle/>
          <a:p>
            <a:pPr algn="ctr"/>
            <a:r>
              <a:rPr lang="en-US" sz="4000" dirty="0" smtClean="0">
                <a:solidFill>
                  <a:schemeClr val="bg2">
                    <a:lumMod val="20000"/>
                    <a:lumOff val="80000"/>
                  </a:schemeClr>
                </a:solidFill>
                <a:latin typeface="Franklin Gothic Medium" pitchFamily="34" charset="0"/>
              </a:rPr>
              <a:t>Standards for Permanent</a:t>
            </a:r>
            <a:br>
              <a:rPr lang="en-US" sz="4000" dirty="0" smtClean="0">
                <a:solidFill>
                  <a:schemeClr val="bg2">
                    <a:lumMod val="20000"/>
                    <a:lumOff val="80000"/>
                  </a:schemeClr>
                </a:solidFill>
                <a:latin typeface="Franklin Gothic Medium" pitchFamily="34" charset="0"/>
              </a:rPr>
            </a:br>
            <a:r>
              <a:rPr lang="en-US" sz="4000" dirty="0" smtClean="0">
                <a:solidFill>
                  <a:schemeClr val="bg2">
                    <a:lumMod val="20000"/>
                    <a:lumOff val="80000"/>
                  </a:schemeClr>
                </a:solidFill>
                <a:latin typeface="Franklin Gothic Medium" pitchFamily="34" charset="0"/>
              </a:rPr>
              <a:t>Injunctive Relief</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p:txBody>
          <a:bodyPr>
            <a:normAutofit/>
          </a:bodyPr>
          <a:lstStyle/>
          <a:p>
            <a:pPr marL="339725" indent="-339725">
              <a:spcBef>
                <a:spcPts val="0"/>
              </a:spcBef>
              <a:spcAft>
                <a:spcPts val="1200"/>
              </a:spcAft>
              <a:buClr>
                <a:schemeClr val="bg2">
                  <a:lumMod val="20000"/>
                  <a:lumOff val="80000"/>
                </a:schemeClr>
              </a:buClr>
              <a:buSzPct val="75000"/>
            </a:pPr>
            <a:r>
              <a:rPr lang="en-US" sz="2400" dirty="0" smtClean="0">
                <a:latin typeface="Franklin Gothic Medium" pitchFamily="34" charset="0"/>
              </a:rPr>
              <a:t>Patent litigators are accustomed to the </a:t>
            </a:r>
            <a:r>
              <a:rPr lang="en-US" sz="2400" i="1" dirty="0" smtClean="0">
                <a:latin typeface="Franklin Gothic Medium" pitchFamily="34" charset="0"/>
              </a:rPr>
              <a:t>eBay </a:t>
            </a:r>
            <a:r>
              <a:rPr lang="en-US" sz="2400" dirty="0" smtClean="0">
                <a:latin typeface="Franklin Gothic Medium" pitchFamily="34" charset="0"/>
              </a:rPr>
              <a:t>factors</a:t>
            </a:r>
          </a:p>
          <a:p>
            <a:pPr marL="1030288" lvl="1" indent="-344488">
              <a:spcBef>
                <a:spcPts val="0"/>
              </a:spcBef>
              <a:spcAft>
                <a:spcPts val="1200"/>
              </a:spcAft>
              <a:buClr>
                <a:schemeClr val="bg2">
                  <a:lumMod val="20000"/>
                  <a:lumOff val="80000"/>
                </a:schemeClr>
              </a:buClr>
              <a:buSzPct val="75000"/>
            </a:pPr>
            <a:r>
              <a:rPr lang="en-US" dirty="0" smtClean="0">
                <a:latin typeface="Franklin Gothic Medium" pitchFamily="34" charset="0"/>
              </a:rPr>
              <a:t>irreparable harm (no longer presumed)</a:t>
            </a:r>
          </a:p>
          <a:p>
            <a:pPr marL="1030288" lvl="1" indent="-344488">
              <a:spcBef>
                <a:spcPts val="0"/>
              </a:spcBef>
              <a:spcAft>
                <a:spcPts val="1200"/>
              </a:spcAft>
              <a:buClr>
                <a:schemeClr val="bg2">
                  <a:lumMod val="20000"/>
                  <a:lumOff val="80000"/>
                </a:schemeClr>
              </a:buClr>
              <a:buSzPct val="75000"/>
            </a:pPr>
            <a:r>
              <a:rPr lang="en-US" dirty="0" smtClean="0">
                <a:latin typeface="Franklin Gothic Medium" pitchFamily="34" charset="0"/>
              </a:rPr>
              <a:t>inadequate remedies at law</a:t>
            </a:r>
          </a:p>
          <a:p>
            <a:pPr marL="1030288" lvl="1" indent="-344488">
              <a:spcBef>
                <a:spcPts val="0"/>
              </a:spcBef>
              <a:spcAft>
                <a:spcPts val="1200"/>
              </a:spcAft>
              <a:buClr>
                <a:schemeClr val="bg2">
                  <a:lumMod val="20000"/>
                  <a:lumOff val="80000"/>
                </a:schemeClr>
              </a:buClr>
              <a:buSzPct val="75000"/>
            </a:pPr>
            <a:r>
              <a:rPr lang="en-US" dirty="0" smtClean="0">
                <a:latin typeface="Franklin Gothic Medium" pitchFamily="34" charset="0"/>
              </a:rPr>
              <a:t>balance of the hardships</a:t>
            </a:r>
          </a:p>
          <a:p>
            <a:pPr marL="1030288" lvl="1" indent="-344488">
              <a:spcBef>
                <a:spcPts val="0"/>
              </a:spcBef>
              <a:spcAft>
                <a:spcPts val="1200"/>
              </a:spcAft>
              <a:buClr>
                <a:schemeClr val="bg2">
                  <a:lumMod val="20000"/>
                  <a:lumOff val="80000"/>
                </a:schemeClr>
              </a:buClr>
              <a:buSzPct val="75000"/>
            </a:pPr>
            <a:r>
              <a:rPr lang="en-US" dirty="0" smtClean="0">
                <a:latin typeface="Franklin Gothic Medium" pitchFamily="34" charset="0"/>
              </a:rPr>
              <a:t>public interest</a:t>
            </a:r>
            <a:br>
              <a:rPr lang="en-US" dirty="0" smtClean="0">
                <a:latin typeface="Franklin Gothic Medium" pitchFamily="34" charset="0"/>
              </a:rPr>
            </a:br>
            <a:endParaRPr lang="en-US" sz="1200" dirty="0" smtClean="0">
              <a:latin typeface="Franklin Gothic Medium" pitchFamily="34" charset="0"/>
            </a:endParaRP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Patentees must take discovery, execute litigation strategies, and develop admissible evidence to satisfy each </a:t>
            </a:r>
            <a:r>
              <a:rPr lang="en-US" sz="2400" i="1" dirty="0" smtClean="0">
                <a:latin typeface="Franklin Gothic Medium" pitchFamily="34" charset="0"/>
              </a:rPr>
              <a:t>eBay </a:t>
            </a:r>
            <a:r>
              <a:rPr lang="en-US" sz="2400" dirty="0" smtClean="0">
                <a:latin typeface="Franklin Gothic Medium" pitchFamily="34" charset="0"/>
              </a:rPr>
              <a:t>factor</a:t>
            </a:r>
          </a:p>
          <a:p>
            <a:pPr lvl="1">
              <a:spcBef>
                <a:spcPts val="0"/>
              </a:spcBef>
              <a:spcAft>
                <a:spcPts val="1200"/>
              </a:spcAft>
              <a:buClr>
                <a:schemeClr val="bg2">
                  <a:lumMod val="20000"/>
                  <a:lumOff val="80000"/>
                </a:schemeClr>
              </a:buClr>
              <a:buSzPct val="75000"/>
            </a:pPr>
            <a:endParaRPr lang="en-US"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23</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596002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Autofit/>
          </a:bodyPr>
          <a:lstStyle/>
          <a:p>
            <a:pPr algn="ctr"/>
            <a:r>
              <a:rPr lang="en-US" sz="4000" dirty="0" smtClean="0">
                <a:solidFill>
                  <a:schemeClr val="bg2">
                    <a:lumMod val="20000"/>
                    <a:lumOff val="80000"/>
                  </a:schemeClr>
                </a:solidFill>
                <a:latin typeface="Franklin Gothic Medium" pitchFamily="34" charset="0"/>
              </a:rPr>
              <a:t>Standards for Permanent</a:t>
            </a:r>
            <a:br>
              <a:rPr lang="en-US" sz="4000" dirty="0" smtClean="0">
                <a:solidFill>
                  <a:schemeClr val="bg2">
                    <a:lumMod val="20000"/>
                    <a:lumOff val="80000"/>
                  </a:schemeClr>
                </a:solidFill>
                <a:latin typeface="Franklin Gothic Medium" pitchFamily="34" charset="0"/>
              </a:rPr>
            </a:br>
            <a:r>
              <a:rPr lang="en-US" sz="4000" dirty="0" smtClean="0">
                <a:solidFill>
                  <a:schemeClr val="bg2">
                    <a:lumMod val="20000"/>
                    <a:lumOff val="80000"/>
                  </a:schemeClr>
                </a:solidFill>
                <a:latin typeface="Franklin Gothic Medium" pitchFamily="34" charset="0"/>
              </a:rPr>
              <a:t>Injunctive Relief</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752600"/>
            <a:ext cx="8229600" cy="4648200"/>
          </a:xfrm>
        </p:spPr>
        <p:txBody>
          <a:bodyPr>
            <a:noAutofit/>
          </a:bodyPr>
          <a:lstStyle/>
          <a:p>
            <a:pPr marL="342900" indent="-342900">
              <a:spcBef>
                <a:spcPts val="0"/>
              </a:spcBef>
              <a:spcAft>
                <a:spcPts val="1000"/>
              </a:spcAft>
              <a:buClr>
                <a:schemeClr val="bg2">
                  <a:lumMod val="20000"/>
                  <a:lumOff val="80000"/>
                </a:schemeClr>
              </a:buClr>
              <a:buSzPct val="75000"/>
            </a:pPr>
            <a:r>
              <a:rPr lang="en-US" sz="2000" i="1" dirty="0" smtClean="0">
                <a:latin typeface="Franklin Gothic Medium" pitchFamily="34" charset="0"/>
              </a:rPr>
              <a:t>eBay </a:t>
            </a:r>
            <a:r>
              <a:rPr lang="en-US" sz="2000" dirty="0" smtClean="0">
                <a:latin typeface="Franklin Gothic Medium" pitchFamily="34" charset="0"/>
              </a:rPr>
              <a:t>factors do not necessarily apply in trade secret actions based on state law (e.g. Virginia Uniform Trade Secrets Act)</a:t>
            </a:r>
            <a:br>
              <a:rPr lang="en-US" sz="2000" dirty="0" smtClean="0">
                <a:latin typeface="Franklin Gothic Medium" pitchFamily="34" charset="0"/>
              </a:rPr>
            </a:br>
            <a:endParaRPr lang="en-US" sz="600" dirty="0" smtClean="0">
              <a:latin typeface="Franklin Gothic Medium" pitchFamily="34" charset="0"/>
            </a:endParaRPr>
          </a:p>
          <a:p>
            <a:pPr marL="342900" indent="-342900">
              <a:spcBef>
                <a:spcPts val="0"/>
              </a:spcBef>
              <a:spcAft>
                <a:spcPts val="1000"/>
              </a:spcAft>
              <a:buClr>
                <a:schemeClr val="bg2">
                  <a:lumMod val="20000"/>
                  <a:lumOff val="80000"/>
                </a:schemeClr>
              </a:buClr>
              <a:buSzPct val="75000"/>
            </a:pPr>
            <a:r>
              <a:rPr lang="en-US" sz="2000" dirty="0" smtClean="0">
                <a:latin typeface="Franklin Gothic Medium" pitchFamily="34" charset="0"/>
              </a:rPr>
              <a:t>“[T]he Court finds that applying the standard for injunctive relief in </a:t>
            </a:r>
            <a:r>
              <a:rPr lang="en-US" sz="2000" i="1" dirty="0" smtClean="0">
                <a:latin typeface="Franklin Gothic Medium" pitchFamily="34" charset="0"/>
              </a:rPr>
              <a:t>eBay </a:t>
            </a:r>
            <a:r>
              <a:rPr lang="en-US" sz="2000" dirty="0" smtClean="0">
                <a:latin typeface="Franklin Gothic Medium" pitchFamily="34" charset="0"/>
              </a:rPr>
              <a:t>to DuPont’s request for a permanent injunction under the VUTSA would trench upon the rule of </a:t>
            </a:r>
            <a:r>
              <a:rPr lang="en-US" sz="2000" i="1" dirty="0" smtClean="0">
                <a:latin typeface="Franklin Gothic Medium" pitchFamily="34" charset="0"/>
              </a:rPr>
              <a:t>Erie.</a:t>
            </a:r>
            <a:r>
              <a:rPr lang="en-US" sz="2000" dirty="0" smtClean="0">
                <a:latin typeface="Franklin Gothic Medium" pitchFamily="34" charset="0"/>
              </a:rPr>
              <a:t> Hence, the Court will apply Virginia’s principles as set forth in the decisions of the Commonwealth’s highest court. Under those principles, </a:t>
            </a:r>
            <a:r>
              <a:rPr lang="en-US" sz="2000" dirty="0" smtClean="0">
                <a:solidFill>
                  <a:srgbClr val="FFFF00"/>
                </a:solidFill>
                <a:latin typeface="Franklin Gothic Medium" pitchFamily="34" charset="0"/>
              </a:rPr>
              <a:t>DuPont, having proved a violation of the VUTSA, does not have to prove irreparable harm or the lack of an adequate remedy at law to receive an injunction</a:t>
            </a:r>
            <a:r>
              <a:rPr lang="en-US" sz="2000" dirty="0" smtClean="0">
                <a:latin typeface="Franklin Gothic Medium" pitchFamily="34" charset="0"/>
              </a:rPr>
              <a:t> against the actual misappropriation of its trade secrets by </a:t>
            </a:r>
            <a:r>
              <a:rPr lang="en-US" sz="2000" dirty="0" err="1" smtClean="0">
                <a:latin typeface="Franklin Gothic Medium" pitchFamily="34" charset="0"/>
              </a:rPr>
              <a:t>Kolon</a:t>
            </a:r>
            <a:r>
              <a:rPr lang="en-US" sz="2000" dirty="0" smtClean="0">
                <a:latin typeface="Franklin Gothic Medium" pitchFamily="34" charset="0"/>
              </a:rPr>
              <a:t>.”</a:t>
            </a:r>
          </a:p>
          <a:p>
            <a:pPr marL="342900" lvl="1" indent="-342900">
              <a:spcBef>
                <a:spcPts val="0"/>
              </a:spcBef>
              <a:spcAft>
                <a:spcPts val="1000"/>
              </a:spcAft>
              <a:buClr>
                <a:schemeClr val="bg2">
                  <a:lumMod val="20000"/>
                  <a:lumOff val="80000"/>
                </a:schemeClr>
              </a:buClr>
              <a:buSzPct val="75000"/>
            </a:pPr>
            <a:r>
              <a:rPr lang="en-US" sz="2000" i="1" dirty="0" smtClean="0">
                <a:latin typeface="Franklin Gothic Medium" pitchFamily="34" charset="0"/>
              </a:rPr>
              <a:t>E.I. </a:t>
            </a:r>
            <a:r>
              <a:rPr lang="en-US" sz="2000" i="1" dirty="0" err="1" smtClean="0">
                <a:latin typeface="Franklin Gothic Medium" pitchFamily="34" charset="0"/>
              </a:rPr>
              <a:t>Dupont</a:t>
            </a:r>
            <a:r>
              <a:rPr lang="en-US" sz="2000" i="1" dirty="0" smtClean="0">
                <a:latin typeface="Franklin Gothic Medium" pitchFamily="34" charset="0"/>
              </a:rPr>
              <a:t> de Nemours and Co. v. </a:t>
            </a:r>
            <a:r>
              <a:rPr lang="en-US" sz="2000" i="1" dirty="0" err="1" smtClean="0">
                <a:latin typeface="Franklin Gothic Medium" pitchFamily="34" charset="0"/>
              </a:rPr>
              <a:t>Kolon</a:t>
            </a:r>
            <a:r>
              <a:rPr lang="en-US" sz="2000" i="1" dirty="0" smtClean="0">
                <a:latin typeface="Franklin Gothic Medium" pitchFamily="34" charset="0"/>
              </a:rPr>
              <a:t> Indus., Inc.</a:t>
            </a:r>
            <a:r>
              <a:rPr lang="en-US" sz="2000" dirty="0" smtClean="0">
                <a:latin typeface="Franklin Gothic Medium" pitchFamily="34" charset="0"/>
              </a:rPr>
              <a:t>, 894 </a:t>
            </a:r>
            <a:r>
              <a:rPr lang="en-US" sz="2000" dirty="0" err="1" smtClean="0">
                <a:latin typeface="Franklin Gothic Medium" pitchFamily="34" charset="0"/>
              </a:rPr>
              <a:t>F.Supp.2d</a:t>
            </a:r>
            <a:r>
              <a:rPr lang="en-US" sz="2000" dirty="0" smtClean="0">
                <a:latin typeface="Franklin Gothic Medium" pitchFamily="34" charset="0"/>
              </a:rPr>
              <a:t> 691, 706 (E.D. Va. 2012).</a:t>
            </a:r>
            <a:endParaRPr lang="en-US" sz="2000" i="1" dirty="0" smtClean="0">
              <a:latin typeface="Franklin Gothic Medium" pitchFamily="34" charset="0"/>
            </a:endParaRPr>
          </a:p>
          <a:p>
            <a:pPr lvl="1">
              <a:spcBef>
                <a:spcPts val="0"/>
              </a:spcBef>
              <a:spcAft>
                <a:spcPts val="1000"/>
              </a:spcAft>
              <a:buClr>
                <a:schemeClr val="bg2">
                  <a:lumMod val="20000"/>
                  <a:lumOff val="80000"/>
                </a:schemeClr>
              </a:buClr>
              <a:buSzPct val="75000"/>
            </a:pPr>
            <a:endParaRPr lang="en-US" sz="20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24</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35399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67512"/>
          </a:xfrm>
        </p:spPr>
        <p:txBody>
          <a:bodyPr>
            <a:noAutofit/>
          </a:bodyPr>
          <a:lstStyle/>
          <a:p>
            <a:pPr algn="ctr"/>
            <a:r>
              <a:rPr lang="en-US" sz="4000" dirty="0">
                <a:solidFill>
                  <a:schemeClr val="bg2">
                    <a:lumMod val="20000"/>
                    <a:lumOff val="80000"/>
                  </a:schemeClr>
                </a:solidFill>
                <a:latin typeface="Franklin Gothic Medium" pitchFamily="34" charset="0"/>
              </a:rPr>
              <a:t>Standards for </a:t>
            </a:r>
            <a:r>
              <a:rPr lang="en-US" sz="4000" dirty="0" smtClean="0">
                <a:solidFill>
                  <a:schemeClr val="bg2">
                    <a:lumMod val="20000"/>
                    <a:lumOff val="80000"/>
                  </a:schemeClr>
                </a:solidFill>
                <a:latin typeface="Franklin Gothic Medium" pitchFamily="34" charset="0"/>
              </a:rPr>
              <a:t>Permanent</a:t>
            </a:r>
            <a:br>
              <a:rPr lang="en-US" sz="4000" dirty="0" smtClean="0">
                <a:solidFill>
                  <a:schemeClr val="bg2">
                    <a:lumMod val="20000"/>
                    <a:lumOff val="80000"/>
                  </a:schemeClr>
                </a:solidFill>
                <a:latin typeface="Franklin Gothic Medium" pitchFamily="34" charset="0"/>
              </a:rPr>
            </a:br>
            <a:r>
              <a:rPr lang="en-US" sz="4000" dirty="0" smtClean="0">
                <a:solidFill>
                  <a:schemeClr val="bg2">
                    <a:lumMod val="20000"/>
                    <a:lumOff val="80000"/>
                  </a:schemeClr>
                </a:solidFill>
                <a:latin typeface="Franklin Gothic Medium" pitchFamily="34" charset="0"/>
              </a:rPr>
              <a:t>Injunctive </a:t>
            </a:r>
            <a:r>
              <a:rPr lang="en-US" sz="4000" dirty="0">
                <a:solidFill>
                  <a:schemeClr val="bg2">
                    <a:lumMod val="20000"/>
                    <a:lumOff val="80000"/>
                  </a:schemeClr>
                </a:solidFill>
                <a:latin typeface="Franklin Gothic Medium" pitchFamily="34" charset="0"/>
              </a:rPr>
              <a:t>Relief</a:t>
            </a:r>
          </a:p>
        </p:txBody>
      </p:sp>
      <p:sp>
        <p:nvSpPr>
          <p:cNvPr id="3" name="Content Placeholder 2"/>
          <p:cNvSpPr>
            <a:spLocks noGrp="1"/>
          </p:cNvSpPr>
          <p:nvPr>
            <p:ph idx="1"/>
          </p:nvPr>
        </p:nvSpPr>
        <p:spPr>
          <a:xfrm>
            <a:off x="457200" y="1676400"/>
            <a:ext cx="8229600" cy="4724400"/>
          </a:xfrm>
        </p:spPr>
        <p:txBody>
          <a:bodyPr>
            <a:noAutofit/>
          </a:bodyPr>
          <a:lstStyle/>
          <a:p>
            <a:pPr>
              <a:spcBef>
                <a:spcPts val="0"/>
              </a:spcBef>
              <a:spcAft>
                <a:spcPts val="1000"/>
              </a:spcAft>
              <a:buClr>
                <a:schemeClr val="bg2">
                  <a:lumMod val="20000"/>
                  <a:lumOff val="80000"/>
                </a:schemeClr>
              </a:buClr>
              <a:buSzPct val="75000"/>
            </a:pPr>
            <a:r>
              <a:rPr lang="en-US" sz="2200" dirty="0" smtClean="0">
                <a:latin typeface="Franklin Gothic Medium" pitchFamily="34" charset="0"/>
              </a:rPr>
              <a:t>Will </a:t>
            </a:r>
            <a:r>
              <a:rPr lang="en-US" sz="2200" i="1" dirty="0" smtClean="0">
                <a:latin typeface="Franklin Gothic Medium" pitchFamily="34" charset="0"/>
              </a:rPr>
              <a:t>eBay </a:t>
            </a:r>
            <a:r>
              <a:rPr lang="en-US" sz="2200" dirty="0" smtClean="0">
                <a:latin typeface="Franklin Gothic Medium" pitchFamily="34" charset="0"/>
              </a:rPr>
              <a:t>factors apply to requests for permanent injunctive relief in federal court actions under the </a:t>
            </a:r>
            <a:r>
              <a:rPr lang="en-US" sz="2200" dirty="0" err="1" smtClean="0">
                <a:latin typeface="Franklin Gothic Medium" pitchFamily="34" charset="0"/>
              </a:rPr>
              <a:t>DTSA</a:t>
            </a:r>
            <a:r>
              <a:rPr lang="en-US" sz="2200" dirty="0" smtClean="0">
                <a:latin typeface="Franklin Gothic Medium" pitchFamily="34" charset="0"/>
              </a:rPr>
              <a:t>?</a:t>
            </a:r>
          </a:p>
          <a:p>
            <a:pPr marL="800100" lvl="1" indent="-342900">
              <a:spcBef>
                <a:spcPts val="0"/>
              </a:spcBef>
              <a:spcAft>
                <a:spcPts val="1000"/>
              </a:spcAft>
              <a:buClr>
                <a:schemeClr val="bg2">
                  <a:lumMod val="20000"/>
                  <a:lumOff val="80000"/>
                </a:schemeClr>
              </a:buClr>
              <a:buSzPct val="75000"/>
              <a:buFont typeface="Courier New" pitchFamily="49" charset="0"/>
              <a:buChar char="o"/>
            </a:pPr>
            <a:r>
              <a:rPr lang="en-US" sz="2200" dirty="0" smtClean="0">
                <a:latin typeface="Franklin Gothic Medium" pitchFamily="34" charset="0"/>
              </a:rPr>
              <a:t>Federal courts have extended </a:t>
            </a:r>
            <a:r>
              <a:rPr lang="en-US" sz="2200" i="1" dirty="0" smtClean="0">
                <a:latin typeface="Franklin Gothic Medium" pitchFamily="34" charset="0"/>
              </a:rPr>
              <a:t>eBay</a:t>
            </a:r>
            <a:r>
              <a:rPr lang="en-US" sz="2200" dirty="0" smtClean="0">
                <a:latin typeface="Franklin Gothic Medium" pitchFamily="34" charset="0"/>
              </a:rPr>
              <a:t> to injunctions under other federal IP statutes (Copyright Act, Lanham Act)</a:t>
            </a:r>
            <a:br>
              <a:rPr lang="en-US" sz="2200" dirty="0" smtClean="0">
                <a:latin typeface="Franklin Gothic Medium" pitchFamily="34" charset="0"/>
              </a:rPr>
            </a:br>
            <a:endParaRPr lang="en-US" sz="1200" dirty="0" smtClean="0">
              <a:latin typeface="Franklin Gothic Medium" pitchFamily="34" charset="0"/>
            </a:endParaRPr>
          </a:p>
          <a:p>
            <a:pPr>
              <a:spcBef>
                <a:spcPts val="0"/>
              </a:spcBef>
              <a:spcAft>
                <a:spcPts val="1000"/>
              </a:spcAft>
              <a:buClr>
                <a:schemeClr val="bg2">
                  <a:lumMod val="20000"/>
                  <a:lumOff val="80000"/>
                </a:schemeClr>
              </a:buClr>
              <a:buSzPct val="75000"/>
            </a:pPr>
            <a:r>
              <a:rPr lang="en-US" sz="2200" dirty="0" smtClean="0">
                <a:solidFill>
                  <a:srgbClr val="FFFF00"/>
                </a:solidFill>
                <a:latin typeface="Franklin Gothic Medium" pitchFamily="34" charset="0"/>
              </a:rPr>
              <a:t>But</a:t>
            </a:r>
            <a:r>
              <a:rPr lang="en-US" sz="2200" dirty="0" smtClean="0">
                <a:latin typeface="Franklin Gothic Medium" pitchFamily="34" charset="0"/>
              </a:rPr>
              <a:t> some district courts do not extend </a:t>
            </a:r>
            <a:r>
              <a:rPr lang="en-US" sz="2200" i="1" dirty="0" smtClean="0">
                <a:latin typeface="Franklin Gothic Medium" pitchFamily="34" charset="0"/>
              </a:rPr>
              <a:t>eBay </a:t>
            </a:r>
            <a:r>
              <a:rPr lang="en-US" sz="2200" dirty="0" smtClean="0">
                <a:latin typeface="Franklin Gothic Medium" pitchFamily="34" charset="0"/>
              </a:rPr>
              <a:t>in the trademark context:  “The Fourth Circuit has recognized, in the context of a Lanham Act trademark infringement case, that ‘a presumption of irreparable injury is generally applied’ . . . </a:t>
            </a:r>
            <a:r>
              <a:rPr lang="en-US" sz="2200" dirty="0" smtClean="0">
                <a:solidFill>
                  <a:srgbClr val="FFFF00"/>
                </a:solidFill>
                <a:latin typeface="Franklin Gothic Medium" pitchFamily="34" charset="0"/>
              </a:rPr>
              <a:t>The court is not persuaded that </a:t>
            </a:r>
            <a:r>
              <a:rPr lang="en-US" sz="2200" i="1" dirty="0" smtClean="0">
                <a:solidFill>
                  <a:srgbClr val="FFFF00"/>
                </a:solidFill>
                <a:latin typeface="Franklin Gothic Medium" pitchFamily="34" charset="0"/>
              </a:rPr>
              <a:t>eBay </a:t>
            </a:r>
            <a:r>
              <a:rPr lang="en-US" sz="2200" dirty="0" smtClean="0">
                <a:solidFill>
                  <a:srgbClr val="FFFF00"/>
                </a:solidFill>
                <a:latin typeface="Franklin Gothic Medium" pitchFamily="34" charset="0"/>
              </a:rPr>
              <a:t>alters the current law in this regard</a:t>
            </a:r>
            <a:r>
              <a:rPr lang="en-US" sz="2200" dirty="0" smtClean="0">
                <a:latin typeface="Franklin Gothic Medium" pitchFamily="34" charset="0"/>
              </a:rPr>
              <a:t>.”</a:t>
            </a:r>
          </a:p>
          <a:p>
            <a:pPr marL="800100" lvl="1" indent="-342900">
              <a:spcBef>
                <a:spcPts val="0"/>
              </a:spcBef>
              <a:spcAft>
                <a:spcPts val="1000"/>
              </a:spcAft>
              <a:buClr>
                <a:schemeClr val="bg2">
                  <a:lumMod val="20000"/>
                  <a:lumOff val="80000"/>
                </a:schemeClr>
              </a:buClr>
              <a:buSzPct val="75000"/>
              <a:buFont typeface="Courier New" pitchFamily="49" charset="0"/>
              <a:buChar char="o"/>
            </a:pPr>
            <a:r>
              <a:rPr lang="en-US" sz="2200" i="1" dirty="0" smtClean="0">
                <a:latin typeface="Franklin Gothic Medium" pitchFamily="34" charset="0"/>
              </a:rPr>
              <a:t>Rebel Debutante LLC v. Forsythe Cosmetic Group, Ltd.</a:t>
            </a:r>
            <a:r>
              <a:rPr lang="en-US" sz="2200" dirty="0" smtClean="0">
                <a:latin typeface="Franklin Gothic Medium" pitchFamily="34" charset="0"/>
              </a:rPr>
              <a:t>, 799 </a:t>
            </a:r>
            <a:r>
              <a:rPr lang="en-US" sz="2200" dirty="0" err="1" smtClean="0">
                <a:latin typeface="Franklin Gothic Medium" pitchFamily="34" charset="0"/>
              </a:rPr>
              <a:t>F.Supp.2d</a:t>
            </a:r>
            <a:r>
              <a:rPr lang="en-US" sz="2200" dirty="0" smtClean="0">
                <a:latin typeface="Franklin Gothic Medium" pitchFamily="34" charset="0"/>
              </a:rPr>
              <a:t> 558 (</a:t>
            </a:r>
            <a:r>
              <a:rPr lang="en-US" sz="2200" dirty="0" err="1" smtClean="0">
                <a:latin typeface="Franklin Gothic Medium" pitchFamily="34" charset="0"/>
              </a:rPr>
              <a:t>M.D.N.C</a:t>
            </a:r>
            <a:r>
              <a:rPr lang="en-US" sz="2200" dirty="0" smtClean="0">
                <a:latin typeface="Franklin Gothic Medium" pitchFamily="34" charset="0"/>
              </a:rPr>
              <a:t>. 2011) citing </a:t>
            </a:r>
            <a:r>
              <a:rPr lang="en-US" sz="2200" i="1" dirty="0" smtClean="0">
                <a:latin typeface="Franklin Gothic Medium" pitchFamily="34" charset="0"/>
              </a:rPr>
              <a:t>Scotts Co. v. United Indus. Corp., </a:t>
            </a:r>
            <a:r>
              <a:rPr lang="en-US" sz="2200" dirty="0" smtClean="0">
                <a:latin typeface="Franklin Gothic Medium" pitchFamily="34" charset="0"/>
              </a:rPr>
              <a:t>315 </a:t>
            </a:r>
            <a:r>
              <a:rPr lang="en-US" sz="2200" dirty="0" err="1" smtClean="0">
                <a:latin typeface="Franklin Gothic Medium" pitchFamily="34" charset="0"/>
              </a:rPr>
              <a:t>F.3d</a:t>
            </a:r>
            <a:r>
              <a:rPr lang="en-US" sz="2200" dirty="0" smtClean="0">
                <a:latin typeface="Franklin Gothic Medium" pitchFamily="34" charset="0"/>
              </a:rPr>
              <a:t> 264 (4th Cir. 2002)(pre-</a:t>
            </a:r>
            <a:r>
              <a:rPr lang="en-US" sz="2200" i="1" dirty="0" smtClean="0">
                <a:latin typeface="Franklin Gothic Medium" pitchFamily="34" charset="0"/>
              </a:rPr>
              <a:t>eBay</a:t>
            </a:r>
            <a:r>
              <a:rPr lang="en-US" sz="2200" dirty="0" smtClean="0">
                <a:latin typeface="Franklin Gothic Medium" pitchFamily="34" charset="0"/>
              </a:rPr>
              <a:t>).</a:t>
            </a:r>
            <a:endParaRPr lang="en-US" sz="2200" i="1" dirty="0" smtClean="0">
              <a:latin typeface="Franklin Gothic Medium" pitchFamily="34" charset="0"/>
            </a:endParaRPr>
          </a:p>
          <a:p>
            <a:pPr lvl="2">
              <a:spcBef>
                <a:spcPts val="0"/>
              </a:spcBef>
              <a:spcAft>
                <a:spcPts val="1000"/>
              </a:spcAft>
              <a:buClr>
                <a:schemeClr val="bg2">
                  <a:lumMod val="20000"/>
                  <a:lumOff val="80000"/>
                </a:schemeClr>
              </a:buClr>
              <a:buSzPct val="75000"/>
            </a:pPr>
            <a:endParaRPr lang="en-US" sz="22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25</a:t>
            </a:fld>
            <a:endParaRPr lang="en-US"/>
          </a:p>
        </p:txBody>
      </p:sp>
      <p:cxnSp>
        <p:nvCxnSpPr>
          <p:cNvPr id="5" name="Straight Connector 4"/>
          <p:cNvCxnSpPr/>
          <p:nvPr/>
        </p:nvCxnSpPr>
        <p:spPr>
          <a:xfrm>
            <a:off x="4572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20165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a:bodyPr>
          <a:lstStyle/>
          <a:p>
            <a:r>
              <a:rPr lang="en-US" sz="3600" dirty="0">
                <a:solidFill>
                  <a:schemeClr val="bg2">
                    <a:lumMod val="20000"/>
                    <a:lumOff val="80000"/>
                  </a:schemeClr>
                </a:solidFill>
                <a:latin typeface="Franklin Gothic Medium" pitchFamily="34" charset="0"/>
              </a:rPr>
              <a:t>Standards for Permanent Injunctive </a:t>
            </a:r>
            <a:r>
              <a:rPr lang="en-US" sz="3600" dirty="0" smtClean="0">
                <a:solidFill>
                  <a:schemeClr val="bg2">
                    <a:lumMod val="20000"/>
                    <a:lumOff val="80000"/>
                  </a:schemeClr>
                </a:solidFill>
                <a:latin typeface="Franklin Gothic Medium" pitchFamily="34" charset="0"/>
              </a:rPr>
              <a:t>Relief  </a:t>
            </a:r>
            <a:endParaRPr lang="en-US"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447800"/>
            <a:ext cx="8229600" cy="4876800"/>
          </a:xfrm>
        </p:spPr>
        <p:txBody>
          <a:bodyPr>
            <a:normAutofit/>
          </a:bodyPr>
          <a:lstStyle/>
          <a:p>
            <a:pPr>
              <a:spcBef>
                <a:spcPts val="0"/>
              </a:spcBef>
              <a:spcAft>
                <a:spcPts val="1200"/>
              </a:spcAft>
              <a:buClr>
                <a:schemeClr val="bg2">
                  <a:lumMod val="20000"/>
                  <a:lumOff val="80000"/>
                </a:schemeClr>
              </a:buClr>
              <a:buSzPct val="75000"/>
            </a:pPr>
            <a:r>
              <a:rPr lang="en-US" sz="2400" dirty="0" smtClean="0">
                <a:latin typeface="Franklin Gothic Medium" pitchFamily="34" charset="0"/>
              </a:rPr>
              <a:t>In declining to extend </a:t>
            </a:r>
            <a:r>
              <a:rPr lang="en-US" sz="2400" i="1" dirty="0" smtClean="0">
                <a:latin typeface="Franklin Gothic Medium" pitchFamily="34" charset="0"/>
              </a:rPr>
              <a:t>eBay </a:t>
            </a:r>
            <a:r>
              <a:rPr lang="en-US" sz="2400" dirty="0" smtClean="0">
                <a:latin typeface="Franklin Gothic Medium" pitchFamily="34" charset="0"/>
              </a:rPr>
              <a:t>to injunctions for trademark infringement, </a:t>
            </a:r>
            <a:r>
              <a:rPr lang="en-US" sz="2400" i="1" dirty="0" smtClean="0">
                <a:latin typeface="Franklin Gothic Medium" pitchFamily="34" charset="0"/>
              </a:rPr>
              <a:t>Rebel Debutante </a:t>
            </a:r>
            <a:r>
              <a:rPr lang="en-US" sz="2400" dirty="0" smtClean="0">
                <a:latin typeface="Franklin Gothic Medium" pitchFamily="34" charset="0"/>
              </a:rPr>
              <a:t>distinguishes </a:t>
            </a:r>
            <a:br>
              <a:rPr lang="en-US" sz="2400" dirty="0" smtClean="0">
                <a:latin typeface="Franklin Gothic Medium" pitchFamily="34" charset="0"/>
              </a:rPr>
            </a:br>
            <a:endParaRPr lang="en-US" sz="600" dirty="0" smtClean="0">
              <a:latin typeface="Franklin Gothic Medium" pitchFamily="34" charset="0"/>
            </a:endParaRPr>
          </a:p>
          <a:p>
            <a:pPr lvl="1">
              <a:spcBef>
                <a:spcPts val="0"/>
              </a:spcBef>
              <a:spcAft>
                <a:spcPts val="1200"/>
              </a:spcAft>
              <a:buClr>
                <a:schemeClr val="bg2">
                  <a:lumMod val="20000"/>
                  <a:lumOff val="80000"/>
                </a:schemeClr>
              </a:buClr>
              <a:buSzPct val="75000"/>
            </a:pPr>
            <a:r>
              <a:rPr lang="en-US" dirty="0" smtClean="0">
                <a:latin typeface="Franklin Gothic Medium" pitchFamily="34" charset="0"/>
              </a:rPr>
              <a:t>patents and copyrights “where monetary damages are central” (no presumption of irreparable harm)</a:t>
            </a:r>
            <a:br>
              <a:rPr lang="en-US" dirty="0" smtClean="0">
                <a:latin typeface="Franklin Gothic Medium" pitchFamily="34" charset="0"/>
              </a:rPr>
            </a:br>
            <a:endParaRPr lang="en-US" sz="600" dirty="0" smtClean="0">
              <a:latin typeface="Franklin Gothic Medium" pitchFamily="34" charset="0"/>
            </a:endParaRPr>
          </a:p>
          <a:p>
            <a:pPr lvl="1">
              <a:spcBef>
                <a:spcPts val="0"/>
              </a:spcBef>
              <a:spcAft>
                <a:spcPts val="1200"/>
              </a:spcAft>
              <a:buClr>
                <a:schemeClr val="bg2">
                  <a:lumMod val="20000"/>
                  <a:lumOff val="80000"/>
                </a:schemeClr>
              </a:buClr>
              <a:buSzPct val="75000"/>
            </a:pPr>
            <a:r>
              <a:rPr lang="en-US" dirty="0" smtClean="0">
                <a:latin typeface="Franklin Gothic Medium" pitchFamily="34" charset="0"/>
              </a:rPr>
              <a:t>from trademarks “where confusion may have long-lasting effects” (applying a presumption of irreparable harm)</a:t>
            </a:r>
            <a:br>
              <a:rPr lang="en-US" dirty="0" smtClean="0">
                <a:latin typeface="Franklin Gothic Medium" pitchFamily="34" charset="0"/>
              </a:rPr>
            </a:br>
            <a:endParaRPr lang="en-US" sz="600" dirty="0" smtClean="0">
              <a:latin typeface="Franklin Gothic Medium" pitchFamily="34" charset="0"/>
            </a:endParaRPr>
          </a:p>
          <a:p>
            <a:pPr>
              <a:spcBef>
                <a:spcPts val="0"/>
              </a:spcBef>
              <a:spcAft>
                <a:spcPts val="1200"/>
              </a:spcAft>
              <a:buClr>
                <a:schemeClr val="bg2">
                  <a:lumMod val="20000"/>
                  <a:lumOff val="80000"/>
                </a:schemeClr>
              </a:buClr>
              <a:buSzPct val="75000"/>
            </a:pPr>
            <a:r>
              <a:rPr lang="en-US" sz="2400" dirty="0" smtClean="0">
                <a:latin typeface="Franklin Gothic Medium" pitchFamily="34" charset="0"/>
              </a:rPr>
              <a:t>Where would trade secrets fall on such a spectrum? </a:t>
            </a:r>
            <a:endParaRPr lang="en-US" sz="2400" i="1"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26</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5532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749412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609600"/>
          </a:xfrm>
        </p:spPr>
        <p:txBody>
          <a:bodyPr>
            <a:noAutofit/>
          </a:bodyPr>
          <a:lstStyle/>
          <a:p>
            <a:r>
              <a:rPr lang="en-US" sz="3800" dirty="0">
                <a:solidFill>
                  <a:schemeClr val="bg2">
                    <a:lumMod val="20000"/>
                    <a:lumOff val="80000"/>
                  </a:schemeClr>
                </a:solidFill>
              </a:rPr>
              <a:t>Standards for Permanent Injunctive Relief</a:t>
            </a:r>
          </a:p>
        </p:txBody>
      </p:sp>
      <p:sp>
        <p:nvSpPr>
          <p:cNvPr id="3" name="Content Placeholder 2"/>
          <p:cNvSpPr>
            <a:spLocks noGrp="1"/>
          </p:cNvSpPr>
          <p:nvPr>
            <p:ph idx="1"/>
          </p:nvPr>
        </p:nvSpPr>
        <p:spPr>
          <a:xfrm>
            <a:off x="457200" y="1447800"/>
            <a:ext cx="8229600" cy="4876800"/>
          </a:xfrm>
        </p:spPr>
        <p:txBody>
          <a:bodyPr>
            <a:noAutofit/>
          </a:bodyPr>
          <a:lstStyle/>
          <a:p>
            <a:pPr marL="342900" indent="-342900">
              <a:spcBef>
                <a:spcPts val="0"/>
              </a:spcBef>
              <a:spcAft>
                <a:spcPts val="600"/>
              </a:spcAft>
              <a:buClr>
                <a:schemeClr val="bg2">
                  <a:lumMod val="20000"/>
                  <a:lumOff val="80000"/>
                </a:schemeClr>
              </a:buClr>
              <a:buSzPct val="75000"/>
            </a:pPr>
            <a:r>
              <a:rPr lang="en-US" sz="2400" dirty="0" smtClean="0">
                <a:latin typeface="Franklin Gothic Medium" pitchFamily="34" charset="0"/>
              </a:rPr>
              <a:t>All parties to litigation should consider injunction strategy carefully</a:t>
            </a:r>
            <a:br>
              <a:rPr lang="en-US" sz="2400" dirty="0" smtClean="0">
                <a:latin typeface="Franklin Gothic Medium" pitchFamily="34" charset="0"/>
              </a:rPr>
            </a:br>
            <a:endParaRPr lang="en-US" sz="1200" dirty="0" smtClean="0">
              <a:latin typeface="Franklin Gothic Medium" pitchFamily="34" charset="0"/>
            </a:endParaRPr>
          </a:p>
          <a:p>
            <a:pPr marL="915988" lvl="1" indent="-344488">
              <a:spcBef>
                <a:spcPts val="0"/>
              </a:spcBef>
              <a:spcAft>
                <a:spcPts val="1200"/>
              </a:spcAft>
              <a:buClr>
                <a:schemeClr val="bg2">
                  <a:lumMod val="20000"/>
                  <a:lumOff val="80000"/>
                </a:schemeClr>
              </a:buClr>
              <a:buSzPct val="75000"/>
              <a:buFont typeface="Courier New" pitchFamily="49" charset="0"/>
              <a:buChar char="o"/>
            </a:pPr>
            <a:r>
              <a:rPr lang="en-US" i="1" dirty="0" smtClean="0">
                <a:solidFill>
                  <a:prstClr val="white"/>
                </a:solidFill>
                <a:latin typeface="Franklin Gothic Medium" pitchFamily="34" charset="0"/>
              </a:rPr>
              <a:t>Erie </a:t>
            </a:r>
            <a:r>
              <a:rPr lang="en-US" dirty="0" smtClean="0">
                <a:solidFill>
                  <a:prstClr val="white"/>
                </a:solidFill>
                <a:latin typeface="Franklin Gothic Medium" pitchFamily="34" charset="0"/>
              </a:rPr>
              <a:t>does not require that a federal court defer to state law when a DTSA count has been asserted</a:t>
            </a:r>
            <a:br>
              <a:rPr lang="en-US" dirty="0" smtClean="0">
                <a:solidFill>
                  <a:prstClr val="white"/>
                </a:solidFill>
                <a:latin typeface="Franklin Gothic Medium" pitchFamily="34" charset="0"/>
              </a:rPr>
            </a:br>
            <a:endParaRPr lang="en-US" sz="1200" dirty="0" smtClean="0">
              <a:latin typeface="Franklin Gothic Medium" pitchFamily="34" charset="0"/>
            </a:endParaRPr>
          </a:p>
          <a:p>
            <a:pPr marL="915988" lvl="1" indent="-344488">
              <a:spcBef>
                <a:spcPts val="0"/>
              </a:spcBef>
              <a:spcAft>
                <a:spcPts val="1200"/>
              </a:spcAft>
              <a:buClr>
                <a:schemeClr val="bg2">
                  <a:lumMod val="20000"/>
                  <a:lumOff val="80000"/>
                </a:schemeClr>
              </a:buClr>
              <a:buSzPct val="75000"/>
              <a:buFont typeface="Courier New" pitchFamily="49" charset="0"/>
              <a:buChar char="o"/>
            </a:pPr>
            <a:r>
              <a:rPr lang="en-US" dirty="0" smtClean="0">
                <a:latin typeface="Franklin Gothic Medium" pitchFamily="34" charset="0"/>
              </a:rPr>
              <a:t>A split of authority could develop regarding application of the DTSA</a:t>
            </a:r>
            <a:br>
              <a:rPr lang="en-US" dirty="0" smtClean="0">
                <a:latin typeface="Franklin Gothic Medium" pitchFamily="34" charset="0"/>
              </a:rPr>
            </a:br>
            <a:endParaRPr lang="en-US" sz="1200" dirty="0" smtClean="0">
              <a:latin typeface="Franklin Gothic Medium" pitchFamily="34" charset="0"/>
            </a:endParaRPr>
          </a:p>
          <a:p>
            <a:pPr marL="915988" lvl="1" indent="-344488">
              <a:spcBef>
                <a:spcPts val="0"/>
              </a:spcBef>
              <a:spcAft>
                <a:spcPts val="1200"/>
              </a:spcAft>
              <a:buClr>
                <a:schemeClr val="bg2">
                  <a:lumMod val="20000"/>
                  <a:lumOff val="80000"/>
                </a:schemeClr>
              </a:buClr>
              <a:buSzPct val="75000"/>
              <a:buFont typeface="Courier New" pitchFamily="49" charset="0"/>
              <a:buChar char="o"/>
            </a:pPr>
            <a:r>
              <a:rPr lang="en-US" dirty="0" smtClean="0">
                <a:latin typeface="Franklin Gothic Medium" pitchFamily="34" charset="0"/>
              </a:rPr>
              <a:t>Interesting issues may arise where </a:t>
            </a:r>
            <a:r>
              <a:rPr lang="en-US" dirty="0" err="1" smtClean="0">
                <a:latin typeface="Franklin Gothic Medium" pitchFamily="34" charset="0"/>
              </a:rPr>
              <a:t>DTSA</a:t>
            </a:r>
            <a:r>
              <a:rPr lang="en-US" dirty="0" smtClean="0">
                <a:latin typeface="Franklin Gothic Medium" pitchFamily="34" charset="0"/>
              </a:rPr>
              <a:t> counts are paired with state </a:t>
            </a:r>
            <a:r>
              <a:rPr lang="en-US" dirty="0" err="1" smtClean="0">
                <a:latin typeface="Franklin Gothic Medium" pitchFamily="34" charset="0"/>
              </a:rPr>
              <a:t>UTSA</a:t>
            </a:r>
            <a:r>
              <a:rPr lang="en-US" dirty="0" smtClean="0">
                <a:latin typeface="Franklin Gothic Medium" pitchFamily="34" charset="0"/>
              </a:rPr>
              <a:t> counts </a:t>
            </a:r>
          </a:p>
          <a:p>
            <a:pPr marL="393192" lvl="1" indent="0">
              <a:spcBef>
                <a:spcPts val="0"/>
              </a:spcBef>
              <a:spcAft>
                <a:spcPts val="1200"/>
              </a:spcAft>
              <a:buClr>
                <a:schemeClr val="bg2">
                  <a:lumMod val="20000"/>
                  <a:lumOff val="80000"/>
                </a:schemeClr>
              </a:buClr>
              <a:buSzPct val="75000"/>
              <a:buNone/>
            </a:pPr>
            <a:endParaRPr lang="en-US"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27</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91616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ctr"/>
            <a:r>
              <a:rPr lang="en-US" sz="4000" dirty="0" smtClean="0">
                <a:solidFill>
                  <a:schemeClr val="bg2">
                    <a:lumMod val="20000"/>
                    <a:lumOff val="80000"/>
                  </a:schemeClr>
                </a:solidFill>
                <a:latin typeface="Franklin Gothic Medium" pitchFamily="34" charset="0"/>
              </a:rPr>
              <a:t>Damages	</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447800"/>
            <a:ext cx="8229600" cy="4389120"/>
          </a:xfrm>
        </p:spPr>
        <p:txBody>
          <a:bodyPr>
            <a:noAutofit/>
          </a:bodyPr>
          <a:lstStyle/>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Trade secret owner is entitled to recover its actual loss.</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May recover any unjust enrichment caused by the misappropriation that is not compensated by its actual loss.</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May recover a reasonable royalty for unauthorized disclosure or use of the trade secret.</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The act provides for exemplary damages of not more than double the compensatory award in the case of willful or malicious appropriation.</a:t>
            </a:r>
          </a:p>
          <a:p>
            <a:pPr marL="342900" indent="-342900">
              <a:spcBef>
                <a:spcPts val="0"/>
              </a:spcBef>
              <a:spcAft>
                <a:spcPts val="1200"/>
              </a:spcAft>
              <a:buClr>
                <a:schemeClr val="bg2">
                  <a:lumMod val="20000"/>
                  <a:lumOff val="80000"/>
                </a:schemeClr>
              </a:buClr>
              <a:buSzPct val="75000"/>
            </a:pPr>
            <a:r>
              <a:rPr lang="en-US" sz="2400" dirty="0" smtClean="0">
                <a:latin typeface="Franklin Gothic Medium" pitchFamily="34" charset="0"/>
              </a:rPr>
              <a:t>Reasonable attorney’s fees may also be recovered in the case of willful or malicious misappropriation.</a:t>
            </a:r>
          </a:p>
          <a:p>
            <a:pPr>
              <a:buClr>
                <a:schemeClr val="bg2">
                  <a:lumMod val="20000"/>
                  <a:lumOff val="80000"/>
                </a:schemeClr>
              </a:buClr>
              <a:buSzPct val="75000"/>
            </a:pPr>
            <a:endParaRPr lang="en-US" sz="24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28</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457200" y="1752600"/>
            <a:ext cx="7772400" cy="3962400"/>
          </a:xfrm>
        </p:spPr>
        <p:txBody>
          <a:bodyPr/>
          <a:lstStyle/>
          <a:p>
            <a:pPr marL="342900" indent="-342900" algn="l">
              <a:buClr>
                <a:schemeClr val="bg2">
                  <a:lumMod val="20000"/>
                  <a:lumOff val="80000"/>
                </a:schemeClr>
              </a:buClr>
              <a:buSzPct val="100000"/>
              <a:buFont typeface="Arial" pitchFamily="34" charset="0"/>
              <a:buChar char="•"/>
            </a:pPr>
            <a:r>
              <a:rPr lang="en-US" sz="2400" dirty="0">
                <a:latin typeface="Franklin Gothic Medium" pitchFamily="34" charset="0"/>
              </a:rPr>
              <a:t>Upon a showing of “extraordinary circumstances,” an </a:t>
            </a:r>
            <a:r>
              <a:rPr lang="en-US" sz="2400" i="1" dirty="0">
                <a:latin typeface="Franklin Gothic Medium" pitchFamily="34" charset="0"/>
              </a:rPr>
              <a:t>ex parte </a:t>
            </a:r>
            <a:r>
              <a:rPr lang="en-US" sz="2400" dirty="0">
                <a:latin typeface="Franklin Gothic Medium" pitchFamily="34" charset="0"/>
              </a:rPr>
              <a:t>seizure order may be requested to seize “property necessary to prevent the propagation or dissemination of the trade secret,” such as when “a defendant is seeking to flee the country or planning to disclose the trade secret to a third party immediately or is otherwise not amenable to the enforcement of the court’s orders.” 18 U.S.C. § 1836(b)(2)(A)(</a:t>
            </a:r>
            <a:r>
              <a:rPr lang="en-US" sz="2400" dirty="0" err="1">
                <a:latin typeface="Franklin Gothic Medium" pitchFamily="34" charset="0"/>
              </a:rPr>
              <a:t>i</a:t>
            </a:r>
            <a:r>
              <a:rPr lang="en-US" sz="2400" dirty="0">
                <a:latin typeface="Franklin Gothic Medium" pitchFamily="34" charset="0"/>
              </a:rPr>
              <a:t>).  </a:t>
            </a:r>
          </a:p>
          <a:p>
            <a:pPr marL="342900" indent="-342900" algn="l">
              <a:buClr>
                <a:schemeClr val="bg2">
                  <a:lumMod val="20000"/>
                  <a:lumOff val="80000"/>
                </a:schemeClr>
              </a:buClr>
              <a:buAutoNum type="arabicParenBoth"/>
            </a:pPr>
            <a:endParaRPr lang="en-US" sz="2400" dirty="0" smtClean="0">
              <a:solidFill>
                <a:schemeClr val="tx1"/>
              </a:solidFill>
              <a:latin typeface="Franklin Gothic Medium" pitchFamily="34" charset="0"/>
            </a:endParaRPr>
          </a:p>
        </p:txBody>
      </p:sp>
      <p:sp>
        <p:nvSpPr>
          <p:cNvPr id="6" name="Rectangle 17"/>
          <p:cNvSpPr>
            <a:spLocks noGrp="1" noChangeArrowheads="1"/>
          </p:cNvSpPr>
          <p:nvPr>
            <p:ph type="sldNum" sz="quarter" idx="12"/>
          </p:nvPr>
        </p:nvSpPr>
        <p:spPr>
          <a:xfrm>
            <a:off x="7620000" y="6248400"/>
            <a:ext cx="914400" cy="457200"/>
          </a:xfrm>
          <a:prstGeom prst="rect">
            <a:avLst/>
          </a:prstGeom>
        </p:spPr>
        <p:txBody>
          <a:bodyPr/>
          <a:lstStyle/>
          <a:p>
            <a:fld id="{10BEDE6B-06F1-429B-BD68-063EC9D9E921}" type="slidenum">
              <a:rPr lang="en-US" altLang="en-US"/>
              <a:pPr/>
              <a:t>29</a:t>
            </a:fld>
            <a:endParaRPr lang="en-US" altLang="en-US"/>
          </a:p>
        </p:txBody>
      </p:sp>
      <p:cxnSp>
        <p:nvCxnSpPr>
          <p:cNvPr id="10" name="Straight Connector 9"/>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810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762000"/>
            <a:ext cx="9144000" cy="707886"/>
          </a:xfrm>
          <a:prstGeom prst="rect">
            <a:avLst/>
          </a:prstGeom>
          <a:noFill/>
        </p:spPr>
        <p:txBody>
          <a:bodyPr wrap="square" rtlCol="0">
            <a:spAutoFit/>
          </a:bodyPr>
          <a:lstStyle/>
          <a:p>
            <a:pPr algn="ctr"/>
            <a:r>
              <a:rPr lang="en-US" sz="4000" i="1" dirty="0" smtClean="0">
                <a:solidFill>
                  <a:schemeClr val="bg2">
                    <a:lumMod val="20000"/>
                    <a:lumOff val="80000"/>
                  </a:schemeClr>
                </a:solidFill>
                <a:latin typeface="Franklin Gothic Medium" pitchFamily="34" charset="0"/>
              </a:rPr>
              <a:t>Ex Parte </a:t>
            </a:r>
            <a:r>
              <a:rPr lang="en-US" sz="4000" dirty="0" smtClean="0">
                <a:solidFill>
                  <a:schemeClr val="bg2">
                    <a:lumMod val="20000"/>
                    <a:lumOff val="80000"/>
                  </a:schemeClr>
                </a:solidFill>
                <a:latin typeface="Franklin Gothic Medium" pitchFamily="34" charset="0"/>
              </a:rPr>
              <a:t>Seizure</a:t>
            </a:r>
            <a:endParaRPr lang="en-US" sz="4000" dirty="0">
              <a:solidFill>
                <a:schemeClr val="bg2">
                  <a:lumMod val="20000"/>
                  <a:lumOff val="80000"/>
                </a:schemeClr>
              </a:solidFill>
              <a:latin typeface="Franklin Gothic Medium"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algn="ctr"/>
            <a:r>
              <a:rPr lang="en-US" sz="4000" dirty="0" smtClean="0">
                <a:solidFill>
                  <a:schemeClr val="bg2">
                    <a:lumMod val="20000"/>
                    <a:lumOff val="80000"/>
                  </a:schemeClr>
                </a:solidFill>
                <a:latin typeface="Franklin Gothic Medium" pitchFamily="34" charset="0"/>
              </a:rPr>
              <a:t>Law of Trade Secrets Prior</a:t>
            </a:r>
            <a:br>
              <a:rPr lang="en-US" sz="4000" dirty="0" smtClean="0">
                <a:solidFill>
                  <a:schemeClr val="bg2">
                    <a:lumMod val="20000"/>
                    <a:lumOff val="80000"/>
                  </a:schemeClr>
                </a:solidFill>
                <a:latin typeface="Franklin Gothic Medium" pitchFamily="34" charset="0"/>
              </a:rPr>
            </a:br>
            <a:r>
              <a:rPr lang="en-US" sz="4000" dirty="0" smtClean="0">
                <a:solidFill>
                  <a:schemeClr val="bg2">
                    <a:lumMod val="20000"/>
                    <a:lumOff val="80000"/>
                  </a:schemeClr>
                </a:solidFill>
                <a:latin typeface="Franklin Gothic Medium" pitchFamily="34" charset="0"/>
              </a:rPr>
              <a:t>To Federal Act</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600200"/>
            <a:ext cx="8229600" cy="4389120"/>
          </a:xfrm>
        </p:spPr>
        <p:txBody>
          <a:bodyPr>
            <a:noAutofit/>
          </a:bodyPr>
          <a:lstStyle/>
          <a:p>
            <a:pPr marL="342900" indent="-342900">
              <a:buClr>
                <a:schemeClr val="bg2">
                  <a:lumMod val="20000"/>
                  <a:lumOff val="80000"/>
                </a:schemeClr>
              </a:buClr>
            </a:pPr>
            <a:r>
              <a:rPr lang="en-US" sz="2200" dirty="0" smtClean="0">
                <a:latin typeface="Franklin Gothic Medium" pitchFamily="34" charset="0"/>
              </a:rPr>
              <a:t>State By State</a:t>
            </a:r>
          </a:p>
          <a:p>
            <a:pPr marL="342900" indent="-342900">
              <a:buClr>
                <a:schemeClr val="bg2">
                  <a:lumMod val="20000"/>
                  <a:lumOff val="80000"/>
                </a:schemeClr>
              </a:buClr>
            </a:pPr>
            <a:r>
              <a:rPr lang="en-US" sz="2200" dirty="0" smtClean="0">
                <a:latin typeface="Franklin Gothic Medium" pitchFamily="34" charset="0"/>
              </a:rPr>
              <a:t>Uniform Trade Secrets Act Adopted By Many States </a:t>
            </a:r>
          </a:p>
          <a:p>
            <a:pPr marL="800100" lvl="1" indent="-228600">
              <a:buClr>
                <a:schemeClr val="bg2">
                  <a:lumMod val="20000"/>
                  <a:lumOff val="80000"/>
                </a:schemeClr>
              </a:buClr>
              <a:buFont typeface="Courier New" pitchFamily="49" charset="0"/>
              <a:buChar char="o"/>
            </a:pPr>
            <a:r>
              <a:rPr lang="en-US" sz="2200" dirty="0" smtClean="0">
                <a:latin typeface="Franklin Gothic Medium" pitchFamily="34" charset="0"/>
              </a:rPr>
              <a:t>States began enacting in 1979</a:t>
            </a:r>
          </a:p>
          <a:p>
            <a:pPr marL="800100" lvl="1" indent="-228600">
              <a:buClr>
                <a:schemeClr val="bg2">
                  <a:lumMod val="20000"/>
                  <a:lumOff val="80000"/>
                </a:schemeClr>
              </a:buClr>
              <a:buFont typeface="Courier New" pitchFamily="49" charset="0"/>
              <a:buChar char="o"/>
            </a:pPr>
            <a:r>
              <a:rPr lang="en-US" sz="2200" dirty="0" smtClean="0">
                <a:latin typeface="Franklin Gothic Medium" pitchFamily="34" charset="0"/>
              </a:rPr>
              <a:t>As of now, 48 states have adopted some version </a:t>
            </a:r>
          </a:p>
          <a:p>
            <a:pPr marL="800100" lvl="1" indent="-228600">
              <a:buClr>
                <a:schemeClr val="bg2">
                  <a:lumMod val="20000"/>
                  <a:lumOff val="80000"/>
                </a:schemeClr>
              </a:buClr>
              <a:buFont typeface="Courier New" pitchFamily="49" charset="0"/>
              <a:buChar char="o"/>
            </a:pPr>
            <a:r>
              <a:rPr lang="en-US" sz="2200" dirty="0" smtClean="0">
                <a:latin typeface="Franklin Gothic Medium" pitchFamily="34" charset="0"/>
              </a:rPr>
              <a:t>Act does not confer federal jurisdiction</a:t>
            </a:r>
          </a:p>
          <a:p>
            <a:pPr marL="800100" lvl="1" indent="-228600">
              <a:buClr>
                <a:schemeClr val="bg2">
                  <a:lumMod val="20000"/>
                  <a:lumOff val="80000"/>
                </a:schemeClr>
              </a:buClr>
              <a:buFont typeface="Courier New" pitchFamily="49" charset="0"/>
              <a:buChar char="o"/>
            </a:pPr>
            <a:r>
              <a:rPr lang="en-US" sz="2200" dirty="0" smtClean="0">
                <a:latin typeface="Franklin Gothic Medium" pitchFamily="34" charset="0"/>
              </a:rPr>
              <a:t>Only get in federal court with diversity or supplemental jurisdiction</a:t>
            </a:r>
          </a:p>
          <a:p>
            <a:pPr marL="800100" lvl="1" indent="-228600">
              <a:buClr>
                <a:schemeClr val="bg2">
                  <a:lumMod val="20000"/>
                  <a:lumOff val="80000"/>
                </a:schemeClr>
              </a:buClr>
              <a:buFont typeface="Courier New" pitchFamily="49" charset="0"/>
              <a:buChar char="o"/>
            </a:pPr>
            <a:r>
              <a:rPr lang="en-US" sz="2200" dirty="0" smtClean="0">
                <a:latin typeface="Franklin Gothic Medium" pitchFamily="34" charset="0"/>
              </a:rPr>
              <a:t>No provisions for seizures or injunctions</a:t>
            </a:r>
          </a:p>
          <a:p>
            <a:pPr marL="800100" lvl="1" indent="-228600">
              <a:buClr>
                <a:schemeClr val="bg2">
                  <a:lumMod val="20000"/>
                  <a:lumOff val="80000"/>
                </a:schemeClr>
              </a:buClr>
              <a:buFont typeface="Courier New" pitchFamily="49" charset="0"/>
              <a:buChar char="o"/>
            </a:pPr>
            <a:r>
              <a:rPr lang="en-US" sz="2200" dirty="0" smtClean="0">
                <a:latin typeface="Franklin Gothic Medium" pitchFamily="34" charset="0"/>
              </a:rPr>
              <a:t>Different states have different idiosyncrasies </a:t>
            </a:r>
          </a:p>
          <a:p>
            <a:pPr marL="1257300" lvl="2" indent="-228600">
              <a:buClr>
                <a:schemeClr val="bg2">
                  <a:lumMod val="20000"/>
                  <a:lumOff val="80000"/>
                </a:schemeClr>
              </a:buClr>
              <a:buFont typeface="Wingdings" pitchFamily="2" charset="2"/>
              <a:buChar char="§"/>
            </a:pPr>
            <a:r>
              <a:rPr lang="en-US" sz="2200" dirty="0" smtClean="0">
                <a:latin typeface="Franklin Gothic Medium" pitchFamily="34" charset="0"/>
              </a:rPr>
              <a:t>Statutes of limitations (2 years – 6 years)</a:t>
            </a:r>
          </a:p>
          <a:p>
            <a:pPr marL="1257300" lvl="2" indent="-228600">
              <a:buClr>
                <a:schemeClr val="bg2">
                  <a:lumMod val="20000"/>
                  <a:lumOff val="80000"/>
                </a:schemeClr>
              </a:buClr>
              <a:buFont typeface="Wingdings" pitchFamily="2" charset="2"/>
              <a:buChar char="§"/>
            </a:pPr>
            <a:r>
              <a:rPr lang="en-US" sz="2200" dirty="0" smtClean="0">
                <a:latin typeface="Franklin Gothic Medium" pitchFamily="34" charset="0"/>
              </a:rPr>
              <a:t>Codification of disclosure requirement</a:t>
            </a:r>
          </a:p>
          <a:p>
            <a:pPr marL="1257300" lvl="2" indent="-228600">
              <a:buClr>
                <a:schemeClr val="bg2">
                  <a:lumMod val="20000"/>
                  <a:lumOff val="80000"/>
                </a:schemeClr>
              </a:buClr>
              <a:buFont typeface="Wingdings" pitchFamily="2" charset="2"/>
              <a:buChar char="§"/>
            </a:pPr>
            <a:r>
              <a:rPr lang="en-US" sz="2200" dirty="0" smtClean="0">
                <a:latin typeface="Franklin Gothic Medium" pitchFamily="34" charset="0"/>
              </a:rPr>
              <a:t>Application of the inevitable disclosure doctrine</a:t>
            </a:r>
            <a:endParaRPr lang="en-US" sz="22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3</a:t>
            </a:fld>
            <a:endParaRPr lang="en-US"/>
          </a:p>
        </p:txBody>
      </p:sp>
      <p:cxnSp>
        <p:nvCxnSpPr>
          <p:cNvPr id="5" name="Straight Connector 4"/>
          <p:cNvCxnSpPr/>
          <p:nvPr/>
        </p:nvCxnSpPr>
        <p:spPr>
          <a:xfrm>
            <a:off x="3048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108461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609600" y="1600200"/>
            <a:ext cx="7772400" cy="3962400"/>
          </a:xfrm>
        </p:spPr>
        <p:txBody>
          <a:bodyPr>
            <a:noAutofit/>
          </a:bodyPr>
          <a:lstStyle/>
          <a:p>
            <a:pPr marL="342900" indent="-342900" algn="l">
              <a:spcBef>
                <a:spcPts val="0"/>
              </a:spcBef>
              <a:spcAft>
                <a:spcPts val="1200"/>
              </a:spcAft>
              <a:buClr>
                <a:schemeClr val="bg2">
                  <a:lumMod val="20000"/>
                  <a:lumOff val="80000"/>
                </a:schemeClr>
              </a:buClr>
              <a:buFont typeface="Arial" pitchFamily="34" charset="0"/>
              <a:buChar char="•"/>
            </a:pPr>
            <a:r>
              <a:rPr lang="en-US" sz="2400" dirty="0">
                <a:latin typeface="Franklin Gothic Medium" pitchFamily="34" charset="0"/>
              </a:rPr>
              <a:t>To </a:t>
            </a:r>
            <a:r>
              <a:rPr lang="en-US" sz="2400" dirty="0" smtClean="0">
                <a:latin typeface="Franklin Gothic Medium" pitchFamily="34" charset="0"/>
              </a:rPr>
              <a:t>obtain such </a:t>
            </a:r>
            <a:r>
              <a:rPr lang="en-US" sz="2400" dirty="0">
                <a:latin typeface="Franklin Gothic Medium" pitchFamily="34" charset="0"/>
              </a:rPr>
              <a:t>relief, an applicant must make </a:t>
            </a:r>
            <a:r>
              <a:rPr lang="en-US" sz="2400" dirty="0" smtClean="0">
                <a:latin typeface="Franklin Gothic Medium" pitchFamily="34" charset="0"/>
              </a:rPr>
              <a:t>a  </a:t>
            </a:r>
            <a:r>
              <a:rPr lang="en-US" sz="2400" dirty="0">
                <a:latin typeface="Franklin Gothic Medium" pitchFamily="34" charset="0"/>
              </a:rPr>
              <a:t>showing </a:t>
            </a:r>
            <a:r>
              <a:rPr lang="en-US" sz="2400" dirty="0" smtClean="0">
                <a:latin typeface="Franklin Gothic Medium" pitchFamily="34" charset="0"/>
              </a:rPr>
              <a:t>(based </a:t>
            </a:r>
            <a:r>
              <a:rPr lang="en-US" sz="2400" dirty="0">
                <a:latin typeface="Franklin Gothic Medium" pitchFamily="34" charset="0"/>
              </a:rPr>
              <a:t>on an affidavit or verified </a:t>
            </a:r>
            <a:r>
              <a:rPr lang="en-US" sz="2400" dirty="0" smtClean="0">
                <a:latin typeface="Franklin Gothic Medium" pitchFamily="34" charset="0"/>
              </a:rPr>
              <a:t>complaint) of: </a:t>
            </a:r>
          </a:p>
          <a:p>
            <a:pPr marL="342900" indent="-342900" algn="l">
              <a:spcBef>
                <a:spcPts val="0"/>
              </a:spcBef>
              <a:spcAft>
                <a:spcPts val="1200"/>
              </a:spcAft>
              <a:buClr>
                <a:schemeClr val="bg2">
                  <a:lumMod val="20000"/>
                  <a:lumOff val="80000"/>
                </a:schemeClr>
              </a:buClr>
              <a:buFont typeface="Arial" pitchFamily="34" charset="0"/>
              <a:buChar char="•"/>
            </a:pPr>
            <a:r>
              <a:rPr lang="en-US" sz="2400" dirty="0" smtClean="0">
                <a:latin typeface="Franklin Gothic Medium" pitchFamily="34" charset="0"/>
              </a:rPr>
              <a:t>immediate </a:t>
            </a:r>
            <a:r>
              <a:rPr lang="en-US" sz="2400" dirty="0">
                <a:latin typeface="Franklin Gothic Medium" pitchFamily="34" charset="0"/>
              </a:rPr>
              <a:t>and irreparable injury; </a:t>
            </a:r>
            <a:endParaRPr lang="en-US" sz="2400" dirty="0" smtClean="0">
              <a:latin typeface="Franklin Gothic Medium" pitchFamily="34" charset="0"/>
            </a:endParaRPr>
          </a:p>
          <a:p>
            <a:pPr marL="342900" indent="-342900" algn="l">
              <a:spcBef>
                <a:spcPts val="0"/>
              </a:spcBef>
              <a:spcAft>
                <a:spcPts val="1200"/>
              </a:spcAft>
              <a:buClr>
                <a:schemeClr val="bg2">
                  <a:lumMod val="20000"/>
                  <a:lumOff val="80000"/>
                </a:schemeClr>
              </a:buClr>
              <a:buFont typeface="Arial" pitchFamily="34" charset="0"/>
              <a:buChar char="•"/>
            </a:pPr>
            <a:r>
              <a:rPr lang="en-US" sz="2400" dirty="0" smtClean="0">
                <a:latin typeface="Franklin Gothic Medium" pitchFamily="34" charset="0"/>
              </a:rPr>
              <a:t>that </a:t>
            </a:r>
            <a:r>
              <a:rPr lang="en-US" sz="2400" dirty="0">
                <a:latin typeface="Franklin Gothic Medium" pitchFamily="34" charset="0"/>
              </a:rPr>
              <a:t>the potential harm to the plaintiff outweighs the interests of the defendant and/or third parties; </a:t>
            </a:r>
            <a:r>
              <a:rPr lang="en-US" sz="2400" dirty="0" smtClean="0">
                <a:latin typeface="Franklin Gothic Medium" pitchFamily="34" charset="0"/>
              </a:rPr>
              <a:t>and</a:t>
            </a:r>
          </a:p>
          <a:p>
            <a:pPr marL="342900" indent="-342900" algn="l">
              <a:spcBef>
                <a:spcPts val="0"/>
              </a:spcBef>
              <a:spcAft>
                <a:spcPts val="1200"/>
              </a:spcAft>
              <a:buClr>
                <a:schemeClr val="bg2">
                  <a:lumMod val="20000"/>
                  <a:lumOff val="80000"/>
                </a:schemeClr>
              </a:buClr>
              <a:buFont typeface="Arial" pitchFamily="34" charset="0"/>
              <a:buChar char="•"/>
            </a:pPr>
            <a:r>
              <a:rPr lang="en-US" sz="2400" dirty="0" smtClean="0">
                <a:latin typeface="Franklin Gothic Medium" pitchFamily="34" charset="0"/>
              </a:rPr>
              <a:t>that </a:t>
            </a:r>
            <a:r>
              <a:rPr lang="en-US" sz="2400" dirty="0">
                <a:latin typeface="Franklin Gothic Medium" pitchFamily="34" charset="0"/>
              </a:rPr>
              <a:t>a Rule 65 injunction would not be sufficient).</a:t>
            </a:r>
          </a:p>
          <a:p>
            <a:pPr lvl="1">
              <a:spcBef>
                <a:spcPts val="0"/>
              </a:spcBef>
              <a:spcAft>
                <a:spcPts val="1200"/>
              </a:spcAft>
              <a:buClr>
                <a:schemeClr val="bg2">
                  <a:lumMod val="20000"/>
                  <a:lumOff val="80000"/>
                </a:schemeClr>
              </a:buClr>
            </a:pPr>
            <a:endParaRPr lang="en-US" dirty="0" smtClean="0">
              <a:solidFill>
                <a:schemeClr val="tx1"/>
              </a:solidFill>
              <a:latin typeface="Franklin Gothic Medium" pitchFamily="34" charset="0"/>
            </a:endParaRPr>
          </a:p>
        </p:txBody>
      </p:sp>
      <p:sp>
        <p:nvSpPr>
          <p:cNvPr id="6" name="Rectangle 17"/>
          <p:cNvSpPr>
            <a:spLocks noGrp="1" noChangeArrowheads="1"/>
          </p:cNvSpPr>
          <p:nvPr>
            <p:ph type="sldNum" sz="quarter" idx="12"/>
          </p:nvPr>
        </p:nvSpPr>
        <p:spPr>
          <a:xfrm>
            <a:off x="7620000" y="6096000"/>
            <a:ext cx="914400" cy="457200"/>
          </a:xfrm>
          <a:prstGeom prst="rect">
            <a:avLst/>
          </a:prstGeom>
        </p:spPr>
        <p:txBody>
          <a:bodyPr/>
          <a:lstStyle/>
          <a:p>
            <a:fld id="{10BEDE6B-06F1-429B-BD68-063EC9D9E921}" type="slidenum">
              <a:rPr lang="en-US" altLang="en-US"/>
              <a:pPr/>
              <a:t>30</a:t>
            </a:fld>
            <a:endParaRPr lang="en-US" altLang="en-US" dirty="0"/>
          </a:p>
        </p:txBody>
      </p:sp>
      <p:sp>
        <p:nvSpPr>
          <p:cNvPr id="7" name="TextBox 6"/>
          <p:cNvSpPr txBox="1"/>
          <p:nvPr/>
        </p:nvSpPr>
        <p:spPr>
          <a:xfrm>
            <a:off x="0" y="762000"/>
            <a:ext cx="9144000" cy="707886"/>
          </a:xfrm>
          <a:prstGeom prst="rect">
            <a:avLst/>
          </a:prstGeom>
          <a:noFill/>
        </p:spPr>
        <p:txBody>
          <a:bodyPr wrap="square" rtlCol="0">
            <a:spAutoFit/>
          </a:bodyPr>
          <a:lstStyle/>
          <a:p>
            <a:pPr algn="ctr"/>
            <a:r>
              <a:rPr lang="en-US" sz="4000" i="1" dirty="0" smtClean="0">
                <a:solidFill>
                  <a:schemeClr val="bg2">
                    <a:lumMod val="20000"/>
                    <a:lumOff val="80000"/>
                  </a:schemeClr>
                </a:solidFill>
                <a:latin typeface="Franklin Gothic Medium" pitchFamily="34" charset="0"/>
              </a:rPr>
              <a:t>Ex Parte </a:t>
            </a:r>
            <a:r>
              <a:rPr lang="en-US" sz="4000" dirty="0" smtClean="0">
                <a:solidFill>
                  <a:schemeClr val="bg2">
                    <a:lumMod val="20000"/>
                    <a:lumOff val="80000"/>
                  </a:schemeClr>
                </a:solidFill>
                <a:latin typeface="Franklin Gothic Medium" pitchFamily="34" charset="0"/>
              </a:rPr>
              <a:t>Seizure</a:t>
            </a:r>
            <a:endParaRPr lang="en-US" sz="4000" dirty="0">
              <a:solidFill>
                <a:schemeClr val="bg2">
                  <a:lumMod val="20000"/>
                  <a:lumOff val="80000"/>
                </a:schemeClr>
              </a:solidFill>
              <a:latin typeface="Franklin Gothic Medium" pitchFamily="34" charset="0"/>
            </a:endParaRPr>
          </a:p>
        </p:txBody>
      </p:sp>
      <p:cxnSp>
        <p:nvCxnSpPr>
          <p:cNvPr id="9" name="Straight Connector 8"/>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6324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609600" y="1828800"/>
            <a:ext cx="7772400" cy="3962400"/>
          </a:xfrm>
        </p:spPr>
        <p:txBody>
          <a:bodyPr>
            <a:noAutofit/>
          </a:bodyPr>
          <a:lstStyle/>
          <a:p>
            <a:pPr marL="342900" indent="-342900" algn="l">
              <a:spcBef>
                <a:spcPts val="0"/>
              </a:spcBef>
              <a:spcAft>
                <a:spcPts val="1200"/>
              </a:spcAft>
              <a:buClr>
                <a:schemeClr val="bg2">
                  <a:lumMod val="20000"/>
                  <a:lumOff val="80000"/>
                </a:schemeClr>
              </a:buClr>
              <a:buFont typeface="Arial" pitchFamily="34" charset="0"/>
              <a:buChar char="•"/>
            </a:pPr>
            <a:r>
              <a:rPr lang="en-US" sz="2400" dirty="0">
                <a:latin typeface="Franklin Gothic Medium" pitchFamily="34" charset="0"/>
              </a:rPr>
              <a:t>The court must make certain findings (i.e., narrowest seizure possible, require security by applicant); </a:t>
            </a:r>
            <a:r>
              <a:rPr lang="en-US" sz="2400" dirty="0" smtClean="0">
                <a:latin typeface="Franklin Gothic Medium" pitchFamily="34" charset="0"/>
              </a:rPr>
              <a:t>and</a:t>
            </a:r>
          </a:p>
          <a:p>
            <a:pPr marL="342900" indent="-342900" algn="l">
              <a:spcBef>
                <a:spcPts val="0"/>
              </a:spcBef>
              <a:spcAft>
                <a:spcPts val="1200"/>
              </a:spcAft>
              <a:buClr>
                <a:schemeClr val="bg2">
                  <a:lumMod val="20000"/>
                  <a:lumOff val="80000"/>
                </a:schemeClr>
              </a:buClr>
              <a:buFont typeface="Arial" pitchFamily="34" charset="0"/>
              <a:buChar char="•"/>
            </a:pPr>
            <a:r>
              <a:rPr lang="en-US" sz="2400" dirty="0" smtClean="0">
                <a:latin typeface="Franklin Gothic Medium" pitchFamily="34" charset="0"/>
              </a:rPr>
              <a:t>a </a:t>
            </a:r>
            <a:r>
              <a:rPr lang="en-US" sz="2400" dirty="0">
                <a:latin typeface="Franklin Gothic Medium" pitchFamily="34" charset="0"/>
              </a:rPr>
              <a:t>neutral law enforcement official serves the seizure order (along with the papers that the applicant submitted to obtain the order).  </a:t>
            </a:r>
          </a:p>
        </p:txBody>
      </p:sp>
      <p:sp>
        <p:nvSpPr>
          <p:cNvPr id="6" name="Rectangle 17"/>
          <p:cNvSpPr>
            <a:spLocks noGrp="1" noChangeArrowheads="1"/>
          </p:cNvSpPr>
          <p:nvPr>
            <p:ph type="sldNum" sz="quarter" idx="12"/>
          </p:nvPr>
        </p:nvSpPr>
        <p:spPr>
          <a:xfrm>
            <a:off x="7620000" y="6172200"/>
            <a:ext cx="914400" cy="457200"/>
          </a:xfrm>
          <a:prstGeom prst="rect">
            <a:avLst/>
          </a:prstGeom>
        </p:spPr>
        <p:txBody>
          <a:bodyPr/>
          <a:lstStyle/>
          <a:p>
            <a:fld id="{10BEDE6B-06F1-429B-BD68-063EC9D9E921}" type="slidenum">
              <a:rPr lang="en-US" altLang="en-US"/>
              <a:pPr/>
              <a:t>31</a:t>
            </a:fld>
            <a:endParaRPr lang="en-US" altLang="en-US" dirty="0"/>
          </a:p>
        </p:txBody>
      </p:sp>
      <p:sp>
        <p:nvSpPr>
          <p:cNvPr id="7" name="TextBox 6"/>
          <p:cNvSpPr txBox="1"/>
          <p:nvPr/>
        </p:nvSpPr>
        <p:spPr>
          <a:xfrm>
            <a:off x="0" y="762000"/>
            <a:ext cx="9144000" cy="707886"/>
          </a:xfrm>
          <a:prstGeom prst="rect">
            <a:avLst/>
          </a:prstGeom>
          <a:noFill/>
        </p:spPr>
        <p:txBody>
          <a:bodyPr wrap="square" rtlCol="0">
            <a:spAutoFit/>
          </a:bodyPr>
          <a:lstStyle/>
          <a:p>
            <a:pPr algn="ctr"/>
            <a:r>
              <a:rPr lang="en-US" sz="4000" i="1" dirty="0" smtClean="0">
                <a:solidFill>
                  <a:schemeClr val="bg2">
                    <a:lumMod val="20000"/>
                    <a:lumOff val="80000"/>
                  </a:schemeClr>
                </a:solidFill>
                <a:latin typeface="Franklin Gothic Medium" pitchFamily="34" charset="0"/>
              </a:rPr>
              <a:t>Ex Parte </a:t>
            </a:r>
            <a:r>
              <a:rPr lang="en-US" sz="4000" dirty="0" smtClean="0">
                <a:solidFill>
                  <a:schemeClr val="bg2">
                    <a:lumMod val="20000"/>
                    <a:lumOff val="80000"/>
                  </a:schemeClr>
                </a:solidFill>
                <a:latin typeface="Franklin Gothic Medium" pitchFamily="34" charset="0"/>
              </a:rPr>
              <a:t>Seizure</a:t>
            </a:r>
            <a:endParaRPr lang="en-US" sz="4000" dirty="0">
              <a:solidFill>
                <a:schemeClr val="bg2">
                  <a:lumMod val="20000"/>
                  <a:lumOff val="80000"/>
                </a:schemeClr>
              </a:solidFill>
              <a:latin typeface="Franklin Gothic Medium" pitchFamily="34" charset="0"/>
            </a:endParaRPr>
          </a:p>
        </p:txBody>
      </p:sp>
      <p:cxnSp>
        <p:nvCxnSpPr>
          <p:cNvPr id="8" name="Straight Connector 7"/>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609600" y="1600200"/>
            <a:ext cx="7772400" cy="3962400"/>
          </a:xfrm>
        </p:spPr>
        <p:txBody>
          <a:bodyPr>
            <a:noAutofit/>
          </a:bodyPr>
          <a:lstStyle/>
          <a:p>
            <a:pPr marL="342900" indent="-342900" algn="l">
              <a:spcBef>
                <a:spcPts val="0"/>
              </a:spcBef>
              <a:spcAft>
                <a:spcPts val="1200"/>
              </a:spcAft>
              <a:buClr>
                <a:schemeClr val="bg2">
                  <a:lumMod val="20000"/>
                  <a:lumOff val="80000"/>
                </a:schemeClr>
              </a:buClr>
              <a:buFont typeface="Arial" pitchFamily="34" charset="0"/>
              <a:buChar char="•"/>
            </a:pPr>
            <a:r>
              <a:rPr lang="en-US" sz="2400" dirty="0">
                <a:latin typeface="Franklin Gothic Medium" pitchFamily="34" charset="0"/>
              </a:rPr>
              <a:t>Any materials seized are retained in the custody of the court; </a:t>
            </a:r>
            <a:endParaRPr lang="en-US" sz="2400" dirty="0" smtClean="0">
              <a:latin typeface="Franklin Gothic Medium" pitchFamily="34" charset="0"/>
            </a:endParaRPr>
          </a:p>
          <a:p>
            <a:pPr marL="342900" indent="-342900" algn="l">
              <a:spcBef>
                <a:spcPts val="0"/>
              </a:spcBef>
              <a:spcAft>
                <a:spcPts val="1200"/>
              </a:spcAft>
              <a:buClr>
                <a:schemeClr val="bg2">
                  <a:lumMod val="20000"/>
                  <a:lumOff val="80000"/>
                </a:schemeClr>
              </a:buClr>
              <a:buFont typeface="Arial" pitchFamily="34" charset="0"/>
              <a:buChar char="•"/>
            </a:pPr>
            <a:r>
              <a:rPr lang="en-US" sz="2400" dirty="0" smtClean="0">
                <a:latin typeface="Franklin Gothic Medium" pitchFamily="34" charset="0"/>
              </a:rPr>
              <a:t>the </a:t>
            </a:r>
            <a:r>
              <a:rPr lang="en-US" sz="2400" dirty="0">
                <a:latin typeface="Franklin Gothic Medium" pitchFamily="34" charset="0"/>
              </a:rPr>
              <a:t>court must hold a seizure hearing within seven days; and </a:t>
            </a:r>
            <a:endParaRPr lang="en-US" sz="2400" dirty="0" smtClean="0">
              <a:latin typeface="Franklin Gothic Medium" pitchFamily="34" charset="0"/>
            </a:endParaRPr>
          </a:p>
          <a:p>
            <a:pPr marL="342900" indent="-342900" algn="l">
              <a:spcBef>
                <a:spcPts val="0"/>
              </a:spcBef>
              <a:spcAft>
                <a:spcPts val="1200"/>
              </a:spcAft>
              <a:buClr>
                <a:schemeClr val="bg2">
                  <a:lumMod val="20000"/>
                  <a:lumOff val="80000"/>
                </a:schemeClr>
              </a:buClr>
              <a:buFont typeface="Arial" pitchFamily="34" charset="0"/>
              <a:buChar char="•"/>
            </a:pPr>
            <a:r>
              <a:rPr lang="en-US" sz="2400" dirty="0" smtClean="0">
                <a:latin typeface="Franklin Gothic Medium" pitchFamily="34" charset="0"/>
              </a:rPr>
              <a:t>the </a:t>
            </a:r>
            <a:r>
              <a:rPr lang="en-US" sz="2400" dirty="0">
                <a:latin typeface="Franklin Gothic Medium" pitchFamily="34" charset="0"/>
              </a:rPr>
              <a:t>court must protect the seized materials from being disclosed to the public, or destroyed or damaged while in the custody of the court. </a:t>
            </a:r>
          </a:p>
          <a:p>
            <a:pPr>
              <a:spcBef>
                <a:spcPts val="0"/>
              </a:spcBef>
              <a:spcAft>
                <a:spcPts val="1200"/>
              </a:spcAft>
              <a:buClr>
                <a:schemeClr val="bg2">
                  <a:lumMod val="20000"/>
                  <a:lumOff val="80000"/>
                </a:schemeClr>
              </a:buClr>
            </a:pPr>
            <a:r>
              <a:rPr lang="en-US" sz="2400" dirty="0">
                <a:latin typeface="Franklin Gothic Medium" pitchFamily="34" charset="0"/>
              </a:rPr>
              <a:t> </a:t>
            </a:r>
          </a:p>
          <a:p>
            <a:pPr lvl="1" indent="-457200" algn="l">
              <a:spcBef>
                <a:spcPts val="0"/>
              </a:spcBef>
              <a:spcAft>
                <a:spcPts val="1200"/>
              </a:spcAft>
              <a:buClr>
                <a:schemeClr val="bg2">
                  <a:lumMod val="20000"/>
                  <a:lumOff val="80000"/>
                </a:schemeClr>
              </a:buClr>
              <a:buFont typeface="Arial" pitchFamily="34" charset="0"/>
              <a:buChar char="•"/>
            </a:pPr>
            <a:endParaRPr lang="en-US" dirty="0" smtClean="0">
              <a:solidFill>
                <a:schemeClr val="tx1"/>
              </a:solidFill>
              <a:latin typeface="Franklin Gothic Medium" pitchFamily="34" charset="0"/>
            </a:endParaRPr>
          </a:p>
        </p:txBody>
      </p:sp>
      <p:sp>
        <p:nvSpPr>
          <p:cNvPr id="6" name="Rectangle 17"/>
          <p:cNvSpPr>
            <a:spLocks noGrp="1" noChangeArrowheads="1"/>
          </p:cNvSpPr>
          <p:nvPr>
            <p:ph type="sldNum" sz="quarter" idx="12"/>
          </p:nvPr>
        </p:nvSpPr>
        <p:spPr>
          <a:xfrm>
            <a:off x="4114800" y="6248400"/>
            <a:ext cx="914400" cy="457200"/>
          </a:xfrm>
          <a:prstGeom prst="rect">
            <a:avLst/>
          </a:prstGeom>
        </p:spPr>
        <p:txBody>
          <a:bodyPr/>
          <a:lstStyle/>
          <a:p>
            <a:fld id="{10BEDE6B-06F1-429B-BD68-063EC9D9E921}" type="slidenum">
              <a:rPr lang="en-US" altLang="en-US"/>
              <a:pPr/>
              <a:t>32</a:t>
            </a:fld>
            <a:endParaRPr lang="en-US" altLang="en-US"/>
          </a:p>
        </p:txBody>
      </p:sp>
      <p:sp>
        <p:nvSpPr>
          <p:cNvPr id="7" name="TextBox 6"/>
          <p:cNvSpPr txBox="1"/>
          <p:nvPr/>
        </p:nvSpPr>
        <p:spPr>
          <a:xfrm>
            <a:off x="0" y="609600"/>
            <a:ext cx="9144000" cy="707886"/>
          </a:xfrm>
          <a:prstGeom prst="rect">
            <a:avLst/>
          </a:prstGeom>
          <a:noFill/>
        </p:spPr>
        <p:txBody>
          <a:bodyPr wrap="square" rtlCol="0">
            <a:spAutoFit/>
          </a:bodyPr>
          <a:lstStyle/>
          <a:p>
            <a:pPr algn="ctr"/>
            <a:r>
              <a:rPr lang="en-US" sz="4000" i="1" dirty="0" smtClean="0">
                <a:solidFill>
                  <a:schemeClr val="bg2">
                    <a:lumMod val="20000"/>
                    <a:lumOff val="80000"/>
                  </a:schemeClr>
                </a:solidFill>
                <a:latin typeface="Franklin Gothic Medium" pitchFamily="34" charset="0"/>
              </a:rPr>
              <a:t>Ex Parte </a:t>
            </a:r>
            <a:r>
              <a:rPr lang="en-US" sz="4000" dirty="0" smtClean="0">
                <a:solidFill>
                  <a:schemeClr val="bg2">
                    <a:lumMod val="20000"/>
                    <a:lumOff val="80000"/>
                  </a:schemeClr>
                </a:solidFill>
                <a:latin typeface="Franklin Gothic Medium" pitchFamily="34" charset="0"/>
              </a:rPr>
              <a:t>Seizure</a:t>
            </a:r>
            <a:endParaRPr lang="en-US" sz="4000" dirty="0">
              <a:solidFill>
                <a:schemeClr val="bg2">
                  <a:lumMod val="20000"/>
                  <a:lumOff val="80000"/>
                </a:schemeClr>
              </a:solidFill>
              <a:latin typeface="Franklin Gothic Medium" pitchFamily="34" charset="0"/>
            </a:endParaRPr>
          </a:p>
        </p:txBody>
      </p:sp>
      <p:cxnSp>
        <p:nvCxnSpPr>
          <p:cNvPr id="8" name="Straight Connector 7"/>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609600" y="1676400"/>
            <a:ext cx="7772400" cy="3962400"/>
          </a:xfrm>
        </p:spPr>
        <p:txBody>
          <a:bodyPr>
            <a:normAutofit/>
          </a:bodyPr>
          <a:lstStyle/>
          <a:p>
            <a:pPr marL="342900" indent="-342900" algn="l">
              <a:spcBef>
                <a:spcPts val="0"/>
              </a:spcBef>
              <a:spcAft>
                <a:spcPts val="1200"/>
              </a:spcAft>
              <a:buClr>
                <a:schemeClr val="bg2">
                  <a:lumMod val="20000"/>
                  <a:lumOff val="80000"/>
                </a:schemeClr>
              </a:buClr>
              <a:buFont typeface="Arial" pitchFamily="34" charset="0"/>
              <a:buChar char="•"/>
            </a:pPr>
            <a:r>
              <a:rPr lang="en-US" sz="2400" dirty="0">
                <a:latin typeface="Franklin Gothic Medium" pitchFamily="34" charset="0"/>
              </a:rPr>
              <a:t>A motion to dissolve or modify the seizure order may be filed at any time by the person </a:t>
            </a:r>
            <a:r>
              <a:rPr lang="en-US" sz="2400" dirty="0" smtClean="0">
                <a:latin typeface="Franklin Gothic Medium" pitchFamily="34" charset="0"/>
              </a:rPr>
              <a:t>harmed;</a:t>
            </a:r>
          </a:p>
          <a:p>
            <a:pPr marL="342900" indent="-342900" algn="l">
              <a:spcBef>
                <a:spcPts val="0"/>
              </a:spcBef>
              <a:spcAft>
                <a:spcPts val="1200"/>
              </a:spcAft>
              <a:buClr>
                <a:schemeClr val="bg2">
                  <a:lumMod val="20000"/>
                  <a:lumOff val="80000"/>
                </a:schemeClr>
              </a:buClr>
              <a:buFont typeface="Arial" pitchFamily="34" charset="0"/>
              <a:buChar char="•"/>
            </a:pPr>
            <a:r>
              <a:rPr lang="en-US" sz="2400" dirty="0" smtClean="0">
                <a:latin typeface="Franklin Gothic Medium" pitchFamily="34" charset="0"/>
              </a:rPr>
              <a:t>if </a:t>
            </a:r>
            <a:r>
              <a:rPr lang="en-US" sz="2400" dirty="0">
                <a:latin typeface="Franklin Gothic Medium" pitchFamily="34" charset="0"/>
              </a:rPr>
              <a:t>a seizure order is wrongful or excessive, the person harmed may bring a cause of action to recover damages, including punitive damages and attorney fees.</a:t>
            </a:r>
          </a:p>
          <a:p>
            <a:pPr marL="342900" indent="-342900" algn="l">
              <a:spcBef>
                <a:spcPts val="0"/>
              </a:spcBef>
              <a:spcAft>
                <a:spcPts val="1200"/>
              </a:spcAft>
              <a:buClr>
                <a:schemeClr val="bg2">
                  <a:lumMod val="20000"/>
                  <a:lumOff val="80000"/>
                </a:schemeClr>
              </a:buClr>
              <a:buFont typeface="Arial" pitchFamily="34" charset="0"/>
              <a:buChar char="•"/>
            </a:pPr>
            <a:endParaRPr lang="en-US" sz="2400" dirty="0" smtClean="0">
              <a:solidFill>
                <a:schemeClr val="tx1"/>
              </a:solidFill>
              <a:latin typeface="Franklin Gothic Medium" pitchFamily="34" charset="0"/>
            </a:endParaRPr>
          </a:p>
        </p:txBody>
      </p:sp>
      <p:sp>
        <p:nvSpPr>
          <p:cNvPr id="6" name="Rectangle 17"/>
          <p:cNvSpPr>
            <a:spLocks noGrp="1" noChangeArrowheads="1"/>
          </p:cNvSpPr>
          <p:nvPr>
            <p:ph type="sldNum" sz="quarter" idx="12"/>
          </p:nvPr>
        </p:nvSpPr>
        <p:spPr>
          <a:xfrm>
            <a:off x="7696200" y="6172200"/>
            <a:ext cx="914400" cy="457200"/>
          </a:xfrm>
          <a:prstGeom prst="rect">
            <a:avLst/>
          </a:prstGeom>
        </p:spPr>
        <p:txBody>
          <a:bodyPr/>
          <a:lstStyle/>
          <a:p>
            <a:fld id="{10BEDE6B-06F1-429B-BD68-063EC9D9E921}" type="slidenum">
              <a:rPr lang="en-US" altLang="en-US"/>
              <a:pPr/>
              <a:t>33</a:t>
            </a:fld>
            <a:endParaRPr lang="en-US" altLang="en-US" dirty="0"/>
          </a:p>
        </p:txBody>
      </p:sp>
      <p:sp>
        <p:nvSpPr>
          <p:cNvPr id="7" name="TextBox 6"/>
          <p:cNvSpPr txBox="1"/>
          <p:nvPr/>
        </p:nvSpPr>
        <p:spPr>
          <a:xfrm>
            <a:off x="0" y="609600"/>
            <a:ext cx="9144000" cy="707886"/>
          </a:xfrm>
          <a:prstGeom prst="rect">
            <a:avLst/>
          </a:prstGeom>
          <a:noFill/>
        </p:spPr>
        <p:txBody>
          <a:bodyPr wrap="square" rtlCol="0">
            <a:spAutoFit/>
          </a:bodyPr>
          <a:lstStyle/>
          <a:p>
            <a:pPr algn="ctr"/>
            <a:r>
              <a:rPr lang="en-US" sz="4000" i="1" dirty="0" smtClean="0">
                <a:solidFill>
                  <a:schemeClr val="bg2">
                    <a:lumMod val="20000"/>
                    <a:lumOff val="80000"/>
                  </a:schemeClr>
                </a:solidFill>
                <a:latin typeface="Franklin Gothic Medium" pitchFamily="34" charset="0"/>
              </a:rPr>
              <a:t>Ex Parte </a:t>
            </a:r>
            <a:r>
              <a:rPr lang="en-US" sz="4000" dirty="0" smtClean="0">
                <a:solidFill>
                  <a:schemeClr val="bg2">
                    <a:lumMod val="20000"/>
                    <a:lumOff val="80000"/>
                  </a:schemeClr>
                </a:solidFill>
                <a:latin typeface="Franklin Gothic Medium" pitchFamily="34" charset="0"/>
              </a:rPr>
              <a:t>Seizure</a:t>
            </a:r>
            <a:endParaRPr lang="en-US" sz="4000" dirty="0">
              <a:solidFill>
                <a:schemeClr val="bg2">
                  <a:lumMod val="20000"/>
                  <a:lumOff val="80000"/>
                </a:schemeClr>
              </a:solidFill>
              <a:latin typeface="Franklin Gothic Medium" pitchFamily="34" charset="0"/>
            </a:endParaRPr>
          </a:p>
        </p:txBody>
      </p:sp>
      <p:cxnSp>
        <p:nvCxnSpPr>
          <p:cNvPr id="8" name="Straight Connector 7"/>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 y="6324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609600" y="1905000"/>
            <a:ext cx="7772400" cy="3962400"/>
          </a:xfrm>
        </p:spPr>
        <p:txBody>
          <a:bodyPr>
            <a:normAutofit/>
          </a:bodyPr>
          <a:lstStyle/>
          <a:p>
            <a:pPr marL="342900" indent="-342900" algn="l">
              <a:spcBef>
                <a:spcPts val="0"/>
              </a:spcBef>
              <a:spcAft>
                <a:spcPts val="1200"/>
              </a:spcAft>
              <a:buClr>
                <a:schemeClr val="bg2">
                  <a:lumMod val="20000"/>
                  <a:lumOff val="80000"/>
                </a:schemeClr>
              </a:buClr>
              <a:buSzPct val="100000"/>
              <a:buFont typeface="Arial" pitchFamily="34" charset="0"/>
              <a:buChar char="•"/>
            </a:pPr>
            <a:r>
              <a:rPr lang="en-US" sz="2400" dirty="0" smtClean="0">
                <a:solidFill>
                  <a:schemeClr val="tx1"/>
                </a:solidFill>
                <a:latin typeface="Franklin Gothic Medium" pitchFamily="34" charset="0"/>
              </a:rPr>
              <a:t>New protections to whistleblowers exist, but you must consider the following factors:</a:t>
            </a:r>
          </a:p>
          <a:p>
            <a:pPr marL="1028700" lvl="1" indent="-342900" algn="l">
              <a:spcBef>
                <a:spcPts val="0"/>
              </a:spcBef>
              <a:spcAft>
                <a:spcPts val="1200"/>
              </a:spcAft>
              <a:buClr>
                <a:schemeClr val="bg2">
                  <a:lumMod val="20000"/>
                  <a:lumOff val="80000"/>
                </a:schemeClr>
              </a:buClr>
              <a:buSzPct val="75000"/>
              <a:buFont typeface="Courier New" pitchFamily="49" charset="0"/>
              <a:buChar char="o"/>
            </a:pPr>
            <a:r>
              <a:rPr lang="en-US" u="sng" dirty="0" smtClean="0">
                <a:solidFill>
                  <a:schemeClr val="tx1"/>
                </a:solidFill>
                <a:latin typeface="Franklin Gothic Medium" pitchFamily="34" charset="0"/>
              </a:rPr>
              <a:t>To whom </a:t>
            </a:r>
            <a:r>
              <a:rPr lang="en-US" dirty="0" smtClean="0">
                <a:solidFill>
                  <a:schemeClr val="tx1"/>
                </a:solidFill>
                <a:latin typeface="Franklin Gothic Medium" pitchFamily="34" charset="0"/>
              </a:rPr>
              <a:t>trade secrets are disclosed? </a:t>
            </a:r>
          </a:p>
          <a:p>
            <a:pPr marL="1028700" lvl="1" indent="-342900" algn="l">
              <a:spcBef>
                <a:spcPts val="0"/>
              </a:spcBef>
              <a:spcAft>
                <a:spcPts val="1200"/>
              </a:spcAft>
              <a:buClr>
                <a:schemeClr val="bg2">
                  <a:lumMod val="20000"/>
                  <a:lumOff val="80000"/>
                </a:schemeClr>
              </a:buClr>
              <a:buSzPct val="75000"/>
              <a:buFont typeface="Courier New" pitchFamily="49" charset="0"/>
              <a:buChar char="o"/>
            </a:pPr>
            <a:r>
              <a:rPr lang="en-US" u="sng" dirty="0" smtClean="0">
                <a:solidFill>
                  <a:schemeClr val="tx1"/>
                </a:solidFill>
                <a:latin typeface="Franklin Gothic Medium" pitchFamily="34" charset="0"/>
              </a:rPr>
              <a:t>How</a:t>
            </a:r>
            <a:r>
              <a:rPr lang="en-US" dirty="0" smtClean="0">
                <a:solidFill>
                  <a:schemeClr val="tx1"/>
                </a:solidFill>
                <a:latin typeface="Franklin Gothic Medium" pitchFamily="34" charset="0"/>
              </a:rPr>
              <a:t> trade secrets are disclosed?</a:t>
            </a:r>
          </a:p>
          <a:p>
            <a:pPr marL="1028700" indent="-342900" algn="l">
              <a:spcBef>
                <a:spcPts val="0"/>
              </a:spcBef>
              <a:spcAft>
                <a:spcPts val="1200"/>
              </a:spcAft>
              <a:buClr>
                <a:schemeClr val="bg2">
                  <a:lumMod val="20000"/>
                  <a:lumOff val="80000"/>
                </a:schemeClr>
              </a:buClr>
              <a:buSzPct val="100000"/>
            </a:pPr>
            <a:r>
              <a:rPr lang="en-US" sz="2400" dirty="0" smtClean="0">
                <a:solidFill>
                  <a:schemeClr val="tx1"/>
                </a:solidFill>
                <a:latin typeface="Franklin Gothic Medium" pitchFamily="34" charset="0"/>
              </a:rPr>
              <a:t> </a:t>
            </a:r>
            <a:endParaRPr lang="en-US" sz="2400" dirty="0">
              <a:solidFill>
                <a:schemeClr val="tx1"/>
              </a:solidFill>
              <a:latin typeface="Franklin Gothic Medium" pitchFamily="34" charset="0"/>
            </a:endParaRPr>
          </a:p>
        </p:txBody>
      </p:sp>
      <p:sp>
        <p:nvSpPr>
          <p:cNvPr id="6" name="Rectangle 17"/>
          <p:cNvSpPr>
            <a:spLocks noGrp="1" noChangeArrowheads="1"/>
          </p:cNvSpPr>
          <p:nvPr>
            <p:ph type="sldNum" sz="quarter" idx="12"/>
          </p:nvPr>
        </p:nvSpPr>
        <p:spPr>
          <a:xfrm>
            <a:off x="7696200" y="6248400"/>
            <a:ext cx="914400" cy="457200"/>
          </a:xfrm>
          <a:prstGeom prst="rect">
            <a:avLst/>
          </a:prstGeom>
        </p:spPr>
        <p:txBody>
          <a:bodyPr/>
          <a:lstStyle/>
          <a:p>
            <a:fld id="{10BEDE6B-06F1-429B-BD68-063EC9D9E921}" type="slidenum">
              <a:rPr lang="en-US" altLang="en-US"/>
              <a:pPr/>
              <a:t>34</a:t>
            </a:fld>
            <a:endParaRPr lang="en-US" altLang="en-US" dirty="0"/>
          </a:p>
        </p:txBody>
      </p:sp>
      <p:sp>
        <p:nvSpPr>
          <p:cNvPr id="7" name="TextBox 6"/>
          <p:cNvSpPr txBox="1"/>
          <p:nvPr/>
        </p:nvSpPr>
        <p:spPr>
          <a:xfrm>
            <a:off x="0" y="762000"/>
            <a:ext cx="9144000" cy="707886"/>
          </a:xfrm>
          <a:prstGeom prst="rect">
            <a:avLst/>
          </a:prstGeom>
          <a:noFill/>
        </p:spPr>
        <p:txBody>
          <a:bodyPr wrap="square" rtlCol="0">
            <a:spAutoFit/>
          </a:bodyPr>
          <a:lstStyle/>
          <a:p>
            <a:pPr algn="ctr"/>
            <a:r>
              <a:rPr lang="en-US" sz="4000" dirty="0" smtClean="0">
                <a:solidFill>
                  <a:schemeClr val="bg2">
                    <a:lumMod val="20000"/>
                    <a:lumOff val="80000"/>
                  </a:schemeClr>
                </a:solidFill>
                <a:latin typeface="Franklin Gothic Medium" pitchFamily="34" charset="0"/>
              </a:rPr>
              <a:t>DTSA Whistleblower Protections</a:t>
            </a:r>
            <a:endParaRPr lang="en-US" sz="4000" dirty="0">
              <a:solidFill>
                <a:schemeClr val="bg2">
                  <a:lumMod val="20000"/>
                  <a:lumOff val="80000"/>
                </a:schemeClr>
              </a:solidFill>
              <a:latin typeface="Franklin Gothic Medium" pitchFamily="34" charset="0"/>
            </a:endParaRPr>
          </a:p>
        </p:txBody>
      </p:sp>
      <p:cxnSp>
        <p:nvCxnSpPr>
          <p:cNvPr id="10" name="Straight Connector 9"/>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609600" y="1371600"/>
            <a:ext cx="7772400" cy="3962400"/>
          </a:xfrm>
        </p:spPr>
        <p:txBody>
          <a:bodyPr>
            <a:noAutofit/>
          </a:bodyPr>
          <a:lstStyle/>
          <a:p>
            <a:pPr algn="l">
              <a:spcBef>
                <a:spcPts val="0"/>
              </a:spcBef>
              <a:spcAft>
                <a:spcPts val="1200"/>
              </a:spcAft>
            </a:pPr>
            <a:r>
              <a:rPr lang="en-US" sz="2000" dirty="0" smtClean="0">
                <a:solidFill>
                  <a:schemeClr val="tx1"/>
                </a:solidFill>
                <a:latin typeface="Franklin Gothic Medium" pitchFamily="34" charset="0"/>
              </a:rPr>
              <a:t>18 </a:t>
            </a:r>
            <a:r>
              <a:rPr lang="en-US" sz="2000" dirty="0" err="1" smtClean="0">
                <a:solidFill>
                  <a:schemeClr val="tx1"/>
                </a:solidFill>
                <a:latin typeface="Franklin Gothic Medium" pitchFamily="34" charset="0"/>
              </a:rPr>
              <a:t>U.S.C.</a:t>
            </a:r>
            <a:r>
              <a:rPr lang="en-US" sz="2000" dirty="0" smtClean="0">
                <a:solidFill>
                  <a:schemeClr val="tx1"/>
                </a:solidFill>
                <a:latin typeface="Franklin Gothic Medium" pitchFamily="34" charset="0"/>
              </a:rPr>
              <a:t> § 1833(a)(2)(B) provides for specific protections and immunity in narrow situations:</a:t>
            </a:r>
          </a:p>
          <a:p>
            <a:pPr marL="800100" indent="-457200" algn="l">
              <a:spcBef>
                <a:spcPts val="0"/>
              </a:spcBef>
              <a:spcAft>
                <a:spcPts val="1200"/>
              </a:spcAft>
              <a:buClr>
                <a:schemeClr val="bg2">
                  <a:lumMod val="20000"/>
                  <a:lumOff val="80000"/>
                </a:schemeClr>
              </a:buClr>
              <a:buAutoNum type="arabicParenBoth"/>
            </a:pPr>
            <a:r>
              <a:rPr lang="en-US" sz="2000" dirty="0" smtClean="0">
                <a:solidFill>
                  <a:schemeClr val="tx1"/>
                </a:solidFill>
                <a:latin typeface="Franklin Gothic Medium" pitchFamily="34" charset="0"/>
              </a:rPr>
              <a:t>The DTSA exempts individuals from liability when an individual disclosed the trade secret “in confidence” directly or indirectly to federal, state, and local government officials or to a lawyer and did so “solely for the purpose of reporting or investigating a suspected violation of law.”</a:t>
            </a:r>
          </a:p>
          <a:p>
            <a:pPr marL="800100" indent="-457200" algn="l">
              <a:spcBef>
                <a:spcPts val="0"/>
              </a:spcBef>
              <a:spcAft>
                <a:spcPts val="1200"/>
              </a:spcAft>
              <a:buClr>
                <a:schemeClr val="bg2">
                  <a:lumMod val="20000"/>
                  <a:lumOff val="80000"/>
                </a:schemeClr>
              </a:buClr>
              <a:buAutoNum type="arabicParenBoth"/>
            </a:pPr>
            <a:r>
              <a:rPr lang="en-US" sz="2000" dirty="0" smtClean="0">
                <a:solidFill>
                  <a:schemeClr val="tx1"/>
                </a:solidFill>
                <a:latin typeface="Franklin Gothic Medium" pitchFamily="34" charset="0"/>
              </a:rPr>
              <a:t>An individual may disclose a trade secret in the context of a document filed in court under seal.</a:t>
            </a:r>
          </a:p>
          <a:p>
            <a:pPr marL="800100" indent="-457200" algn="l">
              <a:spcBef>
                <a:spcPts val="0"/>
              </a:spcBef>
              <a:spcAft>
                <a:spcPts val="1200"/>
              </a:spcAft>
              <a:buClr>
                <a:schemeClr val="bg2">
                  <a:lumMod val="20000"/>
                  <a:lumOff val="80000"/>
                </a:schemeClr>
              </a:buClr>
              <a:buAutoNum type="arabicParenBoth"/>
            </a:pPr>
            <a:r>
              <a:rPr lang="en-US" sz="2000" dirty="0" smtClean="0">
                <a:solidFill>
                  <a:schemeClr val="tx1"/>
                </a:solidFill>
                <a:latin typeface="Franklin Gothic Medium" pitchFamily="34" charset="0"/>
              </a:rPr>
              <a:t>Disclosure of trade secrets is also specifically authorized in </a:t>
            </a:r>
            <a:r>
              <a:rPr lang="en-US" sz="2000" dirty="0" err="1" smtClean="0">
                <a:solidFill>
                  <a:schemeClr val="tx1"/>
                </a:solidFill>
                <a:latin typeface="Franklin Gothic Medium" pitchFamily="34" charset="0"/>
              </a:rPr>
              <a:t>antiretaliation</a:t>
            </a:r>
            <a:r>
              <a:rPr lang="en-US" sz="2000" dirty="0" smtClean="0">
                <a:solidFill>
                  <a:schemeClr val="tx1"/>
                </a:solidFill>
                <a:latin typeface="Franklin Gothic Medium" pitchFamily="34" charset="0"/>
              </a:rPr>
              <a:t> lawsuits, as long as the information is disclosed only to an individual’s lawyer, is filed under seal, and is not disclosed except by court order.</a:t>
            </a:r>
          </a:p>
          <a:p>
            <a:pPr marL="342900" indent="-342900" algn="l">
              <a:spcBef>
                <a:spcPts val="0"/>
              </a:spcBef>
              <a:spcAft>
                <a:spcPts val="1200"/>
              </a:spcAft>
              <a:buAutoNum type="arabicParenBoth"/>
            </a:pPr>
            <a:endParaRPr lang="en-US" sz="2000" dirty="0" smtClean="0">
              <a:solidFill>
                <a:schemeClr val="tx1"/>
              </a:solidFill>
              <a:latin typeface="Franklin Gothic Medium" pitchFamily="34" charset="0"/>
            </a:endParaRPr>
          </a:p>
          <a:p>
            <a:pPr algn="l">
              <a:spcBef>
                <a:spcPts val="0"/>
              </a:spcBef>
              <a:spcAft>
                <a:spcPts val="1200"/>
              </a:spcAft>
            </a:pPr>
            <a:r>
              <a:rPr lang="en-US" sz="2000" dirty="0" smtClean="0">
                <a:solidFill>
                  <a:schemeClr val="tx1"/>
                </a:solidFill>
                <a:latin typeface="Franklin Gothic Medium" pitchFamily="34" charset="0"/>
              </a:rPr>
              <a:t> </a:t>
            </a:r>
            <a:endParaRPr lang="en-US" sz="2000" dirty="0">
              <a:latin typeface="Franklin Gothic Medium" pitchFamily="34" charset="0"/>
            </a:endParaRPr>
          </a:p>
        </p:txBody>
      </p:sp>
      <p:sp>
        <p:nvSpPr>
          <p:cNvPr id="6" name="Rectangle 17"/>
          <p:cNvSpPr>
            <a:spLocks noGrp="1" noChangeArrowheads="1"/>
          </p:cNvSpPr>
          <p:nvPr>
            <p:ph type="sldNum" sz="quarter" idx="12"/>
          </p:nvPr>
        </p:nvSpPr>
        <p:spPr>
          <a:xfrm>
            <a:off x="7543800" y="6172200"/>
            <a:ext cx="914400" cy="457200"/>
          </a:xfrm>
          <a:prstGeom prst="rect">
            <a:avLst/>
          </a:prstGeom>
        </p:spPr>
        <p:txBody>
          <a:bodyPr/>
          <a:lstStyle/>
          <a:p>
            <a:fld id="{10BEDE6B-06F1-429B-BD68-063EC9D9E921}" type="slidenum">
              <a:rPr lang="en-US" altLang="en-US"/>
              <a:pPr/>
              <a:t>35</a:t>
            </a:fld>
            <a:endParaRPr lang="en-US" altLang="en-US" dirty="0"/>
          </a:p>
        </p:txBody>
      </p:sp>
      <p:sp>
        <p:nvSpPr>
          <p:cNvPr id="7" name="TextBox 6"/>
          <p:cNvSpPr txBox="1"/>
          <p:nvPr/>
        </p:nvSpPr>
        <p:spPr>
          <a:xfrm>
            <a:off x="0" y="533400"/>
            <a:ext cx="9144000" cy="707886"/>
          </a:xfrm>
          <a:prstGeom prst="rect">
            <a:avLst/>
          </a:prstGeom>
          <a:noFill/>
        </p:spPr>
        <p:txBody>
          <a:bodyPr wrap="square" rtlCol="0">
            <a:spAutoFit/>
          </a:bodyPr>
          <a:lstStyle/>
          <a:p>
            <a:pPr algn="ctr"/>
            <a:r>
              <a:rPr lang="en-US" sz="4000" dirty="0" smtClean="0">
                <a:solidFill>
                  <a:schemeClr val="bg2">
                    <a:lumMod val="20000"/>
                    <a:lumOff val="80000"/>
                  </a:schemeClr>
                </a:solidFill>
                <a:latin typeface="Franklin Gothic Medium" pitchFamily="34" charset="0"/>
              </a:rPr>
              <a:t>DTSA Whistleblower Protections</a:t>
            </a:r>
            <a:endParaRPr lang="en-US" sz="4000" dirty="0">
              <a:solidFill>
                <a:schemeClr val="bg2">
                  <a:lumMod val="20000"/>
                  <a:lumOff val="80000"/>
                </a:schemeClr>
              </a:solidFill>
              <a:latin typeface="Franklin Gothic Medium" pitchFamily="34" charset="0"/>
            </a:endParaRPr>
          </a:p>
        </p:txBody>
      </p:sp>
      <p:cxnSp>
        <p:nvCxnSpPr>
          <p:cNvPr id="8" name="Straight Connector 7"/>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 y="6324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609600" y="1752600"/>
            <a:ext cx="7772400" cy="3962400"/>
          </a:xfrm>
        </p:spPr>
        <p:txBody>
          <a:bodyPr>
            <a:normAutofit/>
          </a:bodyPr>
          <a:lstStyle/>
          <a:p>
            <a:pPr marL="342900" indent="-342900" algn="l">
              <a:spcBef>
                <a:spcPts val="0"/>
              </a:spcBef>
              <a:spcAft>
                <a:spcPts val="1200"/>
              </a:spcAft>
              <a:buClr>
                <a:schemeClr val="bg2">
                  <a:lumMod val="20000"/>
                  <a:lumOff val="80000"/>
                </a:schemeClr>
              </a:buClr>
              <a:buFont typeface="Arial" pitchFamily="34" charset="0"/>
              <a:buChar char="•"/>
            </a:pPr>
            <a:r>
              <a:rPr lang="en-US" sz="2400" dirty="0">
                <a:solidFill>
                  <a:schemeClr val="tx1"/>
                </a:solidFill>
                <a:latin typeface="Franklin Gothic Medium" pitchFamily="34" charset="0"/>
              </a:rPr>
              <a:t>The Senate emphasized “that this provision immunizes the act of disclosure in [these] limited circumstances” and “does not immunize[] acts that are otherwise prohibited by law, such as the unlawful access of material by unauthorized means</a:t>
            </a:r>
            <a:r>
              <a:rPr lang="en-US" sz="2400" dirty="0" smtClean="0">
                <a:solidFill>
                  <a:schemeClr val="tx1"/>
                </a:solidFill>
                <a:latin typeface="Franklin Gothic Medium" pitchFamily="34" charset="0"/>
              </a:rPr>
              <a:t>.</a:t>
            </a:r>
          </a:p>
          <a:p>
            <a:pPr marL="342900" indent="-342900" algn="l">
              <a:spcBef>
                <a:spcPts val="0"/>
              </a:spcBef>
              <a:spcAft>
                <a:spcPts val="1200"/>
              </a:spcAft>
              <a:buClr>
                <a:schemeClr val="bg2">
                  <a:lumMod val="20000"/>
                  <a:lumOff val="80000"/>
                </a:schemeClr>
              </a:buClr>
              <a:buFont typeface="Arial" pitchFamily="34" charset="0"/>
              <a:buChar char="•"/>
            </a:pPr>
            <a:r>
              <a:rPr lang="en-US" sz="2400" dirty="0" smtClean="0">
                <a:solidFill>
                  <a:schemeClr val="tx1"/>
                </a:solidFill>
                <a:latin typeface="Franklin Gothic Medium" pitchFamily="34" charset="0"/>
              </a:rPr>
              <a:t>Sen</a:t>
            </a:r>
            <a:r>
              <a:rPr lang="en-US" sz="2400" dirty="0">
                <a:solidFill>
                  <a:schemeClr val="tx1"/>
                </a:solidFill>
                <a:latin typeface="Franklin Gothic Medium" pitchFamily="34" charset="0"/>
              </a:rPr>
              <a:t>. Rep. No. 114-220, 114th Cong., 2d Sess. 2 (Mar. 7, 2016</a:t>
            </a:r>
            <a:r>
              <a:rPr lang="en-US" sz="2400" dirty="0" smtClean="0">
                <a:solidFill>
                  <a:schemeClr val="tx1"/>
                </a:solidFill>
                <a:latin typeface="Franklin Gothic Medium" pitchFamily="34" charset="0"/>
              </a:rPr>
              <a:t>), at 12</a:t>
            </a:r>
          </a:p>
          <a:p>
            <a:pPr marL="342900" indent="-342900" algn="l">
              <a:buClr>
                <a:schemeClr val="bg2">
                  <a:lumMod val="20000"/>
                  <a:lumOff val="80000"/>
                </a:schemeClr>
              </a:buClr>
            </a:pPr>
            <a:endParaRPr lang="en-US" sz="2400" dirty="0" smtClean="0">
              <a:solidFill>
                <a:schemeClr val="tx1"/>
              </a:solidFill>
              <a:latin typeface="Franklin Gothic Medium" pitchFamily="34" charset="0"/>
            </a:endParaRPr>
          </a:p>
          <a:p>
            <a:pPr marL="342900" indent="-342900" algn="l">
              <a:buClr>
                <a:schemeClr val="bg2">
                  <a:lumMod val="20000"/>
                  <a:lumOff val="80000"/>
                </a:schemeClr>
              </a:buClr>
              <a:buFont typeface="Arial" pitchFamily="34" charset="0"/>
              <a:buChar char="•"/>
            </a:pPr>
            <a:endParaRPr lang="en-US" sz="2400" dirty="0">
              <a:solidFill>
                <a:schemeClr val="tx1"/>
              </a:solidFill>
              <a:latin typeface="Franklin Gothic Medium" pitchFamily="34" charset="0"/>
            </a:endParaRPr>
          </a:p>
          <a:p>
            <a:pPr marL="342900" indent="-342900" algn="l">
              <a:buClr>
                <a:schemeClr val="bg2">
                  <a:lumMod val="20000"/>
                  <a:lumOff val="80000"/>
                </a:schemeClr>
              </a:buClr>
              <a:buFont typeface="Arial" pitchFamily="34" charset="0"/>
              <a:buChar char="•"/>
            </a:pPr>
            <a:endParaRPr lang="en-US" sz="2400" dirty="0" smtClean="0">
              <a:solidFill>
                <a:schemeClr val="tx1"/>
              </a:solidFill>
              <a:latin typeface="Franklin Gothic Medium" pitchFamily="34" charset="0"/>
            </a:endParaRPr>
          </a:p>
          <a:p>
            <a:pPr marL="342900" indent="-342900" algn="l">
              <a:buClr>
                <a:schemeClr val="bg2">
                  <a:lumMod val="20000"/>
                  <a:lumOff val="80000"/>
                </a:schemeClr>
              </a:buClr>
              <a:buFont typeface="Arial" pitchFamily="34" charset="0"/>
              <a:buChar char="•"/>
            </a:pPr>
            <a:endParaRPr lang="en-US" sz="2400" dirty="0" smtClean="0">
              <a:solidFill>
                <a:schemeClr val="tx1"/>
              </a:solidFill>
              <a:latin typeface="Franklin Gothic Medium" pitchFamily="34" charset="0"/>
            </a:endParaRPr>
          </a:p>
          <a:p>
            <a:pPr marL="342900" indent="-342900" algn="l">
              <a:buClr>
                <a:schemeClr val="bg2">
                  <a:lumMod val="20000"/>
                  <a:lumOff val="80000"/>
                </a:schemeClr>
              </a:buClr>
              <a:buFont typeface="Arial" pitchFamily="34" charset="0"/>
              <a:buChar char="•"/>
            </a:pPr>
            <a:endParaRPr lang="en-US" sz="2400" dirty="0" smtClean="0">
              <a:solidFill>
                <a:schemeClr val="tx1"/>
              </a:solidFill>
              <a:latin typeface="Franklin Gothic Medium" pitchFamily="34" charset="0"/>
            </a:endParaRPr>
          </a:p>
        </p:txBody>
      </p:sp>
      <p:sp>
        <p:nvSpPr>
          <p:cNvPr id="6" name="Rectangle 17"/>
          <p:cNvSpPr>
            <a:spLocks noGrp="1" noChangeArrowheads="1"/>
          </p:cNvSpPr>
          <p:nvPr>
            <p:ph type="sldNum" sz="quarter" idx="12"/>
          </p:nvPr>
        </p:nvSpPr>
        <p:spPr>
          <a:xfrm>
            <a:off x="7620000" y="6248400"/>
            <a:ext cx="914400" cy="457200"/>
          </a:xfrm>
          <a:prstGeom prst="rect">
            <a:avLst/>
          </a:prstGeom>
        </p:spPr>
        <p:txBody>
          <a:bodyPr/>
          <a:lstStyle/>
          <a:p>
            <a:fld id="{10BEDE6B-06F1-429B-BD68-063EC9D9E921}" type="slidenum">
              <a:rPr lang="en-US" altLang="en-US"/>
              <a:pPr/>
              <a:t>36</a:t>
            </a:fld>
            <a:endParaRPr lang="en-US" altLang="en-US" dirty="0"/>
          </a:p>
        </p:txBody>
      </p:sp>
      <p:sp>
        <p:nvSpPr>
          <p:cNvPr id="7" name="TextBox 6"/>
          <p:cNvSpPr txBox="1"/>
          <p:nvPr/>
        </p:nvSpPr>
        <p:spPr>
          <a:xfrm>
            <a:off x="0" y="762000"/>
            <a:ext cx="9144000" cy="707886"/>
          </a:xfrm>
          <a:prstGeom prst="rect">
            <a:avLst/>
          </a:prstGeom>
          <a:noFill/>
        </p:spPr>
        <p:txBody>
          <a:bodyPr wrap="square" rtlCol="0">
            <a:spAutoFit/>
          </a:bodyPr>
          <a:lstStyle/>
          <a:p>
            <a:pPr algn="ctr"/>
            <a:r>
              <a:rPr lang="en-US" sz="4000" dirty="0" smtClean="0">
                <a:solidFill>
                  <a:schemeClr val="bg2">
                    <a:lumMod val="20000"/>
                    <a:lumOff val="80000"/>
                  </a:schemeClr>
                </a:solidFill>
                <a:latin typeface="Franklin Gothic Medium" pitchFamily="34" charset="0"/>
              </a:rPr>
              <a:t>DTSA Whistleblower Protections</a:t>
            </a:r>
            <a:endParaRPr lang="en-US" sz="4000" dirty="0">
              <a:solidFill>
                <a:schemeClr val="bg2">
                  <a:lumMod val="20000"/>
                  <a:lumOff val="80000"/>
                </a:schemeClr>
              </a:solidFill>
              <a:latin typeface="Franklin Gothic Medium" pitchFamily="34" charset="0"/>
            </a:endParaRPr>
          </a:p>
        </p:txBody>
      </p:sp>
      <p:cxnSp>
        <p:nvCxnSpPr>
          <p:cNvPr id="8" name="Straight Connector 7"/>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72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389120"/>
          </a:xfrm>
        </p:spPr>
        <p:txBody>
          <a:bodyPr>
            <a:normAutofit fontScale="92500" lnSpcReduction="10000"/>
          </a:bodyPr>
          <a:lstStyle/>
          <a:p>
            <a:pPr indent="0">
              <a:lnSpc>
                <a:spcPct val="110000"/>
              </a:lnSpc>
              <a:spcBef>
                <a:spcPts val="0"/>
              </a:spcBef>
              <a:spcAft>
                <a:spcPts val="1200"/>
              </a:spcAft>
              <a:buClr>
                <a:schemeClr val="bg2">
                  <a:lumMod val="20000"/>
                  <a:lumOff val="80000"/>
                </a:schemeClr>
              </a:buClr>
              <a:buNone/>
            </a:pPr>
            <a:r>
              <a:rPr lang="en-US" sz="2400" dirty="0" smtClean="0">
                <a:latin typeface="Franklin Gothic Medium" pitchFamily="34" charset="0"/>
              </a:rPr>
              <a:t>The </a:t>
            </a:r>
            <a:r>
              <a:rPr lang="en-US" sz="2400" dirty="0" err="1" smtClean="0">
                <a:latin typeface="Franklin Gothic Medium" pitchFamily="34" charset="0"/>
              </a:rPr>
              <a:t>DTSA</a:t>
            </a:r>
            <a:r>
              <a:rPr lang="en-US" sz="2400" dirty="0" smtClean="0">
                <a:latin typeface="Franklin Gothic Medium" pitchFamily="34" charset="0"/>
              </a:rPr>
              <a:t> requires an employer to “provide notice of the immunity . . . in any contract or agreement with an employee that governs the use of a trade secret or other confidential information.”</a:t>
            </a:r>
          </a:p>
          <a:p>
            <a:pPr marL="800100" lvl="1" indent="-342900">
              <a:lnSpc>
                <a:spcPct val="110000"/>
              </a:lnSpc>
              <a:spcBef>
                <a:spcPts val="0"/>
              </a:spcBef>
              <a:spcAft>
                <a:spcPts val="1200"/>
              </a:spcAft>
              <a:buClr>
                <a:schemeClr val="bg2">
                  <a:lumMod val="20000"/>
                  <a:lumOff val="80000"/>
                </a:schemeClr>
              </a:buClr>
              <a:buFont typeface="Arial" pitchFamily="34" charset="0"/>
              <a:buChar char="•"/>
            </a:pPr>
            <a:r>
              <a:rPr lang="en-US" sz="2400" dirty="0" smtClean="0">
                <a:latin typeface="Franklin Gothic Medium" pitchFamily="34" charset="0"/>
              </a:rPr>
              <a:t>Applies to all contracts entered into or updated after the date of enactment -- May 11, 2016.</a:t>
            </a:r>
          </a:p>
          <a:p>
            <a:pPr marL="800100" lvl="1" indent="-342900">
              <a:lnSpc>
                <a:spcPct val="110000"/>
              </a:lnSpc>
              <a:spcBef>
                <a:spcPts val="0"/>
              </a:spcBef>
              <a:spcAft>
                <a:spcPts val="1200"/>
              </a:spcAft>
              <a:buClr>
                <a:schemeClr val="bg2">
                  <a:lumMod val="20000"/>
                  <a:lumOff val="80000"/>
                </a:schemeClr>
              </a:buClr>
              <a:buFont typeface="Arial" pitchFamily="34" charset="0"/>
              <a:buChar char="•"/>
            </a:pPr>
            <a:r>
              <a:rPr lang="en-US" dirty="0" smtClean="0">
                <a:latin typeface="Franklin Gothic Medium" pitchFamily="34" charset="0"/>
              </a:rPr>
              <a:t>Applies to employees, contractors, and consultants.</a:t>
            </a:r>
            <a:endParaRPr lang="en-US" sz="2400" dirty="0" smtClean="0">
              <a:latin typeface="Franklin Gothic Medium" pitchFamily="34" charset="0"/>
            </a:endParaRPr>
          </a:p>
          <a:p>
            <a:pPr marL="800100" lvl="1" indent="-342900">
              <a:lnSpc>
                <a:spcPct val="110000"/>
              </a:lnSpc>
              <a:spcBef>
                <a:spcPts val="0"/>
              </a:spcBef>
              <a:spcAft>
                <a:spcPts val="1200"/>
              </a:spcAft>
              <a:buClr>
                <a:schemeClr val="bg2">
                  <a:lumMod val="20000"/>
                  <a:lumOff val="80000"/>
                </a:schemeClr>
              </a:buClr>
              <a:buFont typeface="Arial" pitchFamily="34" charset="0"/>
              <a:buChar char="•"/>
            </a:pPr>
            <a:r>
              <a:rPr lang="en-US" sz="2400" dirty="0" smtClean="0">
                <a:latin typeface="Franklin Gothic Medium" pitchFamily="34" charset="0"/>
              </a:rPr>
              <a:t>If an employer fails to comply, the employer “may not be awarded exemplary damages or attorney fees under “section 1836(b)(3)(C) or (D) “in an action against an employee to whom notice was not provided.”</a:t>
            </a:r>
            <a:endParaRPr lang="en-US" sz="24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37</a:t>
            </a:fld>
            <a:endParaRPr lang="en-US"/>
          </a:p>
        </p:txBody>
      </p:sp>
      <p:sp>
        <p:nvSpPr>
          <p:cNvPr id="6" name="TextBox 5"/>
          <p:cNvSpPr txBox="1"/>
          <p:nvPr/>
        </p:nvSpPr>
        <p:spPr>
          <a:xfrm>
            <a:off x="0" y="609600"/>
            <a:ext cx="9144000" cy="707886"/>
          </a:xfrm>
          <a:prstGeom prst="rect">
            <a:avLst/>
          </a:prstGeom>
          <a:noFill/>
        </p:spPr>
        <p:txBody>
          <a:bodyPr wrap="square" rtlCol="0">
            <a:spAutoFit/>
          </a:bodyPr>
          <a:lstStyle/>
          <a:p>
            <a:pPr algn="ctr"/>
            <a:r>
              <a:rPr lang="en-US" sz="4000" dirty="0" smtClean="0">
                <a:solidFill>
                  <a:schemeClr val="bg2">
                    <a:lumMod val="20000"/>
                    <a:lumOff val="80000"/>
                  </a:schemeClr>
                </a:solidFill>
                <a:latin typeface="Franklin Gothic Medium" pitchFamily="34" charset="0"/>
              </a:rPr>
              <a:t>DTSA Whistleblower Protections</a:t>
            </a:r>
            <a:endParaRPr lang="en-US" sz="4000" dirty="0">
              <a:solidFill>
                <a:schemeClr val="bg2">
                  <a:lumMod val="20000"/>
                  <a:lumOff val="80000"/>
                </a:schemeClr>
              </a:solidFill>
              <a:latin typeface="Franklin Gothic Medium" pitchFamily="34" charset="0"/>
            </a:endParaRPr>
          </a:p>
        </p:txBody>
      </p:sp>
      <p:cxnSp>
        <p:nvCxnSpPr>
          <p:cNvPr id="7" name="Straight Connector 6"/>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609600" y="2057400"/>
            <a:ext cx="7772400" cy="3962400"/>
          </a:xfrm>
        </p:spPr>
        <p:txBody>
          <a:bodyPr>
            <a:normAutofit/>
          </a:bodyPr>
          <a:lstStyle/>
          <a:p>
            <a:pPr marL="342900" indent="-342900" algn="l">
              <a:buClr>
                <a:schemeClr val="bg2">
                  <a:lumMod val="20000"/>
                  <a:lumOff val="80000"/>
                </a:schemeClr>
              </a:buClr>
              <a:buFont typeface="Arial" pitchFamily="34" charset="0"/>
              <a:buChar char="•"/>
            </a:pPr>
            <a:r>
              <a:rPr lang="en-US" sz="2400" u="sng" dirty="0" smtClean="0">
                <a:solidFill>
                  <a:schemeClr val="tx1"/>
                </a:solidFill>
                <a:latin typeface="Franklin Gothic Medium" pitchFamily="34" charset="0"/>
              </a:rPr>
              <a:t>Practice Pointer</a:t>
            </a:r>
            <a:r>
              <a:rPr lang="en-US" sz="2400" dirty="0" smtClean="0">
                <a:solidFill>
                  <a:schemeClr val="tx1"/>
                </a:solidFill>
                <a:latin typeface="Franklin Gothic Medium" pitchFamily="34" charset="0"/>
              </a:rPr>
              <a:t>:  Update your employment and confidentiality agreements to disclose the whistleblower immunity provisions in the DTSA. If you do not, your company will not be eligible to recover double damages or attorney fees in trade secret litigation.</a:t>
            </a:r>
          </a:p>
          <a:p>
            <a:pPr marL="342900" indent="-342900" algn="l">
              <a:buAutoNum type="arabicParenBoth"/>
            </a:pPr>
            <a:endParaRPr lang="en-US" sz="2400" dirty="0" smtClean="0">
              <a:solidFill>
                <a:schemeClr val="tx1"/>
              </a:solidFill>
              <a:latin typeface="Franklin Gothic Medium" pitchFamily="34" charset="0"/>
            </a:endParaRPr>
          </a:p>
          <a:p>
            <a:pPr marL="342900" indent="-342900" algn="l">
              <a:buAutoNum type="arabicParenBoth"/>
            </a:pPr>
            <a:endParaRPr lang="en-US" sz="2400" dirty="0" smtClean="0">
              <a:solidFill>
                <a:schemeClr val="tx1"/>
              </a:solidFill>
              <a:latin typeface="Franklin Gothic Medium" pitchFamily="34" charset="0"/>
            </a:endParaRPr>
          </a:p>
        </p:txBody>
      </p:sp>
      <p:sp>
        <p:nvSpPr>
          <p:cNvPr id="6" name="Rectangle 17"/>
          <p:cNvSpPr>
            <a:spLocks noGrp="1" noChangeArrowheads="1"/>
          </p:cNvSpPr>
          <p:nvPr>
            <p:ph type="sldNum" sz="quarter" idx="12"/>
          </p:nvPr>
        </p:nvSpPr>
        <p:spPr>
          <a:xfrm>
            <a:off x="7620000" y="6248400"/>
            <a:ext cx="914400" cy="457200"/>
          </a:xfrm>
          <a:prstGeom prst="rect">
            <a:avLst/>
          </a:prstGeom>
        </p:spPr>
        <p:txBody>
          <a:bodyPr/>
          <a:lstStyle/>
          <a:p>
            <a:fld id="{10BEDE6B-06F1-429B-BD68-063EC9D9E921}" type="slidenum">
              <a:rPr lang="en-US" altLang="en-US"/>
              <a:pPr/>
              <a:t>38</a:t>
            </a:fld>
            <a:endParaRPr lang="en-US" altLang="en-US" dirty="0"/>
          </a:p>
        </p:txBody>
      </p:sp>
      <p:sp>
        <p:nvSpPr>
          <p:cNvPr id="7" name="TextBox 6"/>
          <p:cNvSpPr txBox="1"/>
          <p:nvPr/>
        </p:nvSpPr>
        <p:spPr>
          <a:xfrm>
            <a:off x="0" y="762000"/>
            <a:ext cx="9144000" cy="707886"/>
          </a:xfrm>
          <a:prstGeom prst="rect">
            <a:avLst/>
          </a:prstGeom>
          <a:noFill/>
        </p:spPr>
        <p:txBody>
          <a:bodyPr wrap="square" rtlCol="0">
            <a:spAutoFit/>
          </a:bodyPr>
          <a:lstStyle/>
          <a:p>
            <a:pPr algn="ctr"/>
            <a:r>
              <a:rPr lang="en-US" sz="4000" dirty="0" smtClean="0">
                <a:solidFill>
                  <a:schemeClr val="bg2">
                    <a:lumMod val="20000"/>
                    <a:lumOff val="80000"/>
                  </a:schemeClr>
                </a:solidFill>
                <a:latin typeface="Franklin Gothic Medium" pitchFamily="34" charset="0"/>
              </a:rPr>
              <a:t>DTSA Whistleblower Protections</a:t>
            </a:r>
            <a:endParaRPr lang="en-US" sz="4000" dirty="0">
              <a:solidFill>
                <a:schemeClr val="bg2">
                  <a:lumMod val="20000"/>
                  <a:lumOff val="80000"/>
                </a:schemeClr>
              </a:solidFill>
              <a:latin typeface="Franklin Gothic Medium" pitchFamily="34" charset="0"/>
            </a:endParaRPr>
          </a:p>
        </p:txBody>
      </p:sp>
      <p:cxnSp>
        <p:nvCxnSpPr>
          <p:cNvPr id="8" name="Straight Connector 7"/>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Grp="1" noChangeArrowheads="1"/>
          </p:cNvSpPr>
          <p:nvPr>
            <p:ph type="subTitle" idx="1"/>
          </p:nvPr>
        </p:nvSpPr>
        <p:spPr>
          <a:xfrm>
            <a:off x="609600" y="2057400"/>
            <a:ext cx="7772400" cy="3962400"/>
          </a:xfrm>
        </p:spPr>
        <p:txBody>
          <a:bodyPr>
            <a:normAutofit/>
          </a:bodyPr>
          <a:lstStyle/>
          <a:p>
            <a:pPr algn="l"/>
            <a:r>
              <a:rPr lang="en-US" sz="2400" dirty="0">
                <a:solidFill>
                  <a:schemeClr val="tx1"/>
                </a:solidFill>
                <a:latin typeface="Franklin Gothic Medium" pitchFamily="34" charset="0"/>
              </a:rPr>
              <a:t>The Senate and House Reports both </a:t>
            </a:r>
            <a:r>
              <a:rPr lang="en-US" sz="2400" dirty="0" smtClean="0">
                <a:solidFill>
                  <a:schemeClr val="tx1"/>
                </a:solidFill>
                <a:latin typeface="Franklin Gothic Medium" pitchFamily="34" charset="0"/>
              </a:rPr>
              <a:t>made clear that </a:t>
            </a:r>
            <a:r>
              <a:rPr lang="en-US" sz="2400" dirty="0">
                <a:solidFill>
                  <a:schemeClr val="tx1"/>
                </a:solidFill>
                <a:latin typeface="Franklin Gothic Medium" pitchFamily="34" charset="0"/>
              </a:rPr>
              <a:t>the DTSA “preempt[s] state laws that govern matters of individual liability when trade secrets are disclosed to governmental officials during the course of an investigation or legal proceeding</a:t>
            </a:r>
            <a:r>
              <a:rPr lang="en-US" sz="2400" dirty="0" smtClean="0">
                <a:solidFill>
                  <a:schemeClr val="tx1"/>
                </a:solidFill>
                <a:latin typeface="Franklin Gothic Medium" pitchFamily="34" charset="0"/>
              </a:rPr>
              <a:t>.”</a:t>
            </a:r>
          </a:p>
          <a:p>
            <a:pPr marL="800100" lvl="2" indent="-342900" algn="l">
              <a:buClr>
                <a:schemeClr val="bg2">
                  <a:lumMod val="20000"/>
                  <a:lumOff val="80000"/>
                </a:schemeClr>
              </a:buClr>
              <a:buSzPct val="95000"/>
              <a:buFont typeface="Arial" pitchFamily="34" charset="0"/>
              <a:buChar char="•"/>
            </a:pPr>
            <a:r>
              <a:rPr lang="en-US" sz="2400" dirty="0" smtClean="0">
                <a:solidFill>
                  <a:schemeClr val="tx1"/>
                </a:solidFill>
                <a:latin typeface="Franklin Gothic Medium" pitchFamily="34" charset="0"/>
              </a:rPr>
              <a:t>Immunity </a:t>
            </a:r>
            <a:r>
              <a:rPr lang="en-US" sz="2400" dirty="0">
                <a:solidFill>
                  <a:schemeClr val="tx1"/>
                </a:solidFill>
                <a:latin typeface="Franklin Gothic Medium" pitchFamily="34" charset="0"/>
              </a:rPr>
              <a:t>and protections </a:t>
            </a:r>
            <a:r>
              <a:rPr lang="en-US" sz="2400" dirty="0" smtClean="0">
                <a:solidFill>
                  <a:schemeClr val="tx1"/>
                </a:solidFill>
                <a:latin typeface="Franklin Gothic Medium" pitchFamily="34" charset="0"/>
              </a:rPr>
              <a:t>trump </a:t>
            </a:r>
            <a:r>
              <a:rPr lang="en-US" sz="2400" dirty="0">
                <a:solidFill>
                  <a:schemeClr val="tx1"/>
                </a:solidFill>
                <a:latin typeface="Franklin Gothic Medium" pitchFamily="34" charset="0"/>
              </a:rPr>
              <a:t>any conflicting state laws.</a:t>
            </a:r>
            <a:r>
              <a:rPr lang="en-US" sz="2400" dirty="0" smtClean="0">
                <a:solidFill>
                  <a:schemeClr val="tx1"/>
                </a:solidFill>
                <a:latin typeface="Franklin Gothic Medium" pitchFamily="34" charset="0"/>
              </a:rPr>
              <a:t> </a:t>
            </a:r>
          </a:p>
          <a:p>
            <a:pPr marL="342900" indent="-342900" algn="l">
              <a:buAutoNum type="arabicParenBoth"/>
            </a:pPr>
            <a:endParaRPr lang="en-US" sz="2400" dirty="0">
              <a:solidFill>
                <a:schemeClr val="tx1"/>
              </a:solidFill>
              <a:latin typeface="Franklin Gothic Medium" pitchFamily="34" charset="0"/>
            </a:endParaRPr>
          </a:p>
          <a:p>
            <a:pPr marL="342900" indent="-342900" algn="l">
              <a:buAutoNum type="arabicParenBoth"/>
            </a:pPr>
            <a:endParaRPr lang="en-US" sz="2400" dirty="0" smtClean="0">
              <a:solidFill>
                <a:schemeClr val="tx1"/>
              </a:solidFill>
              <a:latin typeface="Franklin Gothic Medium" pitchFamily="34" charset="0"/>
            </a:endParaRPr>
          </a:p>
          <a:p>
            <a:pPr marL="342900" indent="-342900" algn="l">
              <a:buAutoNum type="arabicParenBoth"/>
            </a:pPr>
            <a:endParaRPr lang="en-US" sz="2400" dirty="0" smtClean="0">
              <a:solidFill>
                <a:schemeClr val="tx1"/>
              </a:solidFill>
              <a:latin typeface="Franklin Gothic Medium" pitchFamily="34" charset="0"/>
            </a:endParaRPr>
          </a:p>
          <a:p>
            <a:pPr marL="342900" indent="-342900" algn="l">
              <a:buAutoNum type="arabicParenBoth"/>
            </a:pPr>
            <a:endParaRPr lang="en-US" sz="2400" dirty="0" smtClean="0">
              <a:solidFill>
                <a:schemeClr val="tx1"/>
              </a:solidFill>
              <a:latin typeface="Franklin Gothic Medium" pitchFamily="34" charset="0"/>
            </a:endParaRPr>
          </a:p>
        </p:txBody>
      </p:sp>
      <p:sp>
        <p:nvSpPr>
          <p:cNvPr id="6" name="Rectangle 17"/>
          <p:cNvSpPr>
            <a:spLocks noGrp="1" noChangeArrowheads="1"/>
          </p:cNvSpPr>
          <p:nvPr>
            <p:ph type="sldNum" sz="quarter" idx="12"/>
          </p:nvPr>
        </p:nvSpPr>
        <p:spPr>
          <a:xfrm>
            <a:off x="7696200" y="6248400"/>
            <a:ext cx="914400" cy="457200"/>
          </a:xfrm>
          <a:prstGeom prst="rect">
            <a:avLst/>
          </a:prstGeom>
        </p:spPr>
        <p:txBody>
          <a:bodyPr/>
          <a:lstStyle/>
          <a:p>
            <a:fld id="{10BEDE6B-06F1-429B-BD68-063EC9D9E921}" type="slidenum">
              <a:rPr lang="en-US" altLang="en-US"/>
              <a:pPr/>
              <a:t>39</a:t>
            </a:fld>
            <a:endParaRPr lang="en-US" altLang="en-US" dirty="0"/>
          </a:p>
        </p:txBody>
      </p:sp>
      <p:sp>
        <p:nvSpPr>
          <p:cNvPr id="7" name="TextBox 6"/>
          <p:cNvSpPr txBox="1"/>
          <p:nvPr/>
        </p:nvSpPr>
        <p:spPr>
          <a:xfrm>
            <a:off x="0" y="762000"/>
            <a:ext cx="9144000" cy="707886"/>
          </a:xfrm>
          <a:prstGeom prst="rect">
            <a:avLst/>
          </a:prstGeom>
          <a:noFill/>
        </p:spPr>
        <p:txBody>
          <a:bodyPr wrap="square" rtlCol="0">
            <a:spAutoFit/>
          </a:bodyPr>
          <a:lstStyle/>
          <a:p>
            <a:pPr algn="ctr"/>
            <a:r>
              <a:rPr lang="en-US" sz="4000" dirty="0" smtClean="0">
                <a:solidFill>
                  <a:schemeClr val="bg2">
                    <a:lumMod val="20000"/>
                    <a:lumOff val="80000"/>
                  </a:schemeClr>
                </a:solidFill>
                <a:latin typeface="Franklin Gothic Medium" pitchFamily="34" charset="0"/>
              </a:rPr>
              <a:t>DTSA Whistleblower Protections</a:t>
            </a:r>
            <a:endParaRPr lang="en-US" sz="4000" dirty="0">
              <a:solidFill>
                <a:schemeClr val="bg2">
                  <a:lumMod val="20000"/>
                  <a:lumOff val="80000"/>
                </a:schemeClr>
              </a:solidFill>
              <a:latin typeface="Franklin Gothic Medium" pitchFamily="34" charset="0"/>
            </a:endParaRPr>
          </a:p>
        </p:txBody>
      </p:sp>
      <p:cxnSp>
        <p:nvCxnSpPr>
          <p:cNvPr id="8" name="Straight Connector 7"/>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Autofit/>
          </a:bodyPr>
          <a:lstStyle/>
          <a:p>
            <a:pPr algn="ctr"/>
            <a:r>
              <a:rPr lang="en-US" sz="4000" dirty="0" smtClean="0">
                <a:solidFill>
                  <a:schemeClr val="bg2">
                    <a:lumMod val="20000"/>
                    <a:lumOff val="80000"/>
                  </a:schemeClr>
                </a:solidFill>
                <a:latin typeface="Franklin Gothic Medium" pitchFamily="34" charset="0"/>
              </a:rPr>
              <a:t>History and Purpose</a:t>
            </a:r>
            <a:br>
              <a:rPr lang="en-US" sz="4000" dirty="0" smtClean="0">
                <a:solidFill>
                  <a:schemeClr val="bg2">
                    <a:lumMod val="20000"/>
                    <a:lumOff val="80000"/>
                  </a:schemeClr>
                </a:solidFill>
                <a:latin typeface="Franklin Gothic Medium" pitchFamily="34" charset="0"/>
              </a:rPr>
            </a:br>
            <a:r>
              <a:rPr lang="en-US" sz="4000" dirty="0" smtClean="0">
                <a:solidFill>
                  <a:schemeClr val="bg2">
                    <a:lumMod val="20000"/>
                    <a:lumOff val="80000"/>
                  </a:schemeClr>
                </a:solidFill>
                <a:latin typeface="Franklin Gothic Medium" pitchFamily="34" charset="0"/>
              </a:rPr>
              <a:t>of Federal Act</a:t>
            </a:r>
            <a:br>
              <a:rPr lang="en-US" sz="4000" dirty="0" smtClean="0">
                <a:solidFill>
                  <a:schemeClr val="bg2">
                    <a:lumMod val="20000"/>
                    <a:lumOff val="80000"/>
                  </a:schemeClr>
                </a:solidFill>
                <a:latin typeface="Franklin Gothic Medium" pitchFamily="34" charset="0"/>
              </a:rPr>
            </a:b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2164080"/>
            <a:ext cx="8229600" cy="4389120"/>
          </a:xfrm>
        </p:spPr>
        <p:txBody>
          <a:bodyPr>
            <a:normAutofit/>
          </a:bodyPr>
          <a:lstStyle/>
          <a:p>
            <a:pPr marL="338138" indent="-338138">
              <a:spcBef>
                <a:spcPts val="0"/>
              </a:spcBef>
              <a:spcAft>
                <a:spcPts val="1200"/>
              </a:spcAft>
              <a:buClr>
                <a:schemeClr val="bg2">
                  <a:lumMod val="20000"/>
                  <a:lumOff val="80000"/>
                </a:schemeClr>
              </a:buClr>
              <a:buSzPct val="85000"/>
            </a:pPr>
            <a:r>
              <a:rPr lang="en-US" sz="2400" dirty="0" smtClean="0">
                <a:latin typeface="Franklin Gothic Medium" pitchFamily="34" charset="0"/>
              </a:rPr>
              <a:t>Defend Trade Secrets Act had major bipartisan support in Congress.</a:t>
            </a:r>
          </a:p>
          <a:p>
            <a:pPr marL="338138" indent="-338138">
              <a:spcBef>
                <a:spcPts val="0"/>
              </a:spcBef>
              <a:spcAft>
                <a:spcPts val="1200"/>
              </a:spcAft>
              <a:buClr>
                <a:schemeClr val="bg2">
                  <a:lumMod val="20000"/>
                  <a:lumOff val="80000"/>
                </a:schemeClr>
              </a:buClr>
              <a:buSzPct val="85000"/>
            </a:pPr>
            <a:r>
              <a:rPr lang="en-US" sz="2400" dirty="0" smtClean="0">
                <a:latin typeface="Franklin Gothic Medium" pitchFamily="34" charset="0"/>
              </a:rPr>
              <a:t>Passed Senate 87-0; Passed House 410-2.</a:t>
            </a:r>
          </a:p>
          <a:p>
            <a:pPr marL="338138" indent="-338138">
              <a:spcBef>
                <a:spcPts val="0"/>
              </a:spcBef>
              <a:spcAft>
                <a:spcPts val="1200"/>
              </a:spcAft>
              <a:buClr>
                <a:schemeClr val="bg2">
                  <a:lumMod val="20000"/>
                  <a:lumOff val="80000"/>
                </a:schemeClr>
              </a:buClr>
              <a:buSzPct val="85000"/>
            </a:pPr>
            <a:r>
              <a:rPr lang="en-US" sz="2400" dirty="0" smtClean="0">
                <a:latin typeface="Franklin Gothic Medium" pitchFamily="34" charset="0"/>
              </a:rPr>
              <a:t>Signed by President Obama on May 11, 2016.</a:t>
            </a:r>
          </a:p>
          <a:p>
            <a:pPr marL="338138" indent="-338138">
              <a:spcBef>
                <a:spcPts val="0"/>
              </a:spcBef>
              <a:spcAft>
                <a:spcPts val="1200"/>
              </a:spcAft>
              <a:buClr>
                <a:schemeClr val="bg2">
                  <a:lumMod val="20000"/>
                  <a:lumOff val="80000"/>
                </a:schemeClr>
              </a:buClr>
              <a:buSzPct val="85000"/>
            </a:pPr>
            <a:r>
              <a:rPr lang="en-US" sz="2400" dirty="0" smtClean="0">
                <a:latin typeface="Franklin Gothic Medium" pitchFamily="34" charset="0"/>
              </a:rPr>
              <a:t>Broad industry support due to recognition that information assets needed more protection.</a:t>
            </a:r>
          </a:p>
          <a:p>
            <a:pPr marL="338138" indent="-338138">
              <a:spcBef>
                <a:spcPts val="0"/>
              </a:spcBef>
              <a:spcAft>
                <a:spcPts val="1200"/>
              </a:spcAft>
              <a:buClr>
                <a:schemeClr val="bg2">
                  <a:lumMod val="20000"/>
                  <a:lumOff val="80000"/>
                </a:schemeClr>
              </a:buClr>
              <a:buSzPct val="85000"/>
            </a:pPr>
            <a:r>
              <a:rPr lang="en-US" sz="2400" dirty="0" smtClean="0">
                <a:latin typeface="Franklin Gothic Medium" pitchFamily="34" charset="0"/>
              </a:rPr>
              <a:t>Substantial involvement by USPTO.</a:t>
            </a:r>
          </a:p>
          <a:p>
            <a:pPr>
              <a:spcBef>
                <a:spcPts val="0"/>
              </a:spcBef>
              <a:spcAft>
                <a:spcPts val="1200"/>
              </a:spcAft>
              <a:buClr>
                <a:schemeClr val="bg2">
                  <a:lumMod val="20000"/>
                  <a:lumOff val="80000"/>
                </a:schemeClr>
              </a:buClr>
              <a:buSzPct val="85000"/>
              <a:buNone/>
            </a:pPr>
            <a:endParaRPr lang="en-US" sz="24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4</a:t>
            </a:fld>
            <a:endParaRPr lang="en-US"/>
          </a:p>
        </p:txBody>
      </p:sp>
      <p:cxnSp>
        <p:nvCxnSpPr>
          <p:cNvPr id="5" name="Straight Connector 4"/>
          <p:cNvCxnSpPr/>
          <p:nvPr/>
        </p:nvCxnSpPr>
        <p:spPr>
          <a:xfrm>
            <a:off x="4572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6400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4000" dirty="0" smtClean="0">
                <a:latin typeface="Franklin Gothic Medium" pitchFamily="34" charset="0"/>
              </a:rPr>
              <a:t>Conclusion</a:t>
            </a:r>
            <a:endParaRPr lang="en-US" sz="4000" dirty="0">
              <a:latin typeface="Franklin Gothic Medium" pitchFamily="34" charset="0"/>
            </a:endParaRPr>
          </a:p>
        </p:txBody>
      </p:sp>
      <p:sp>
        <p:nvSpPr>
          <p:cNvPr id="3" name="Content Placeholder 2"/>
          <p:cNvSpPr>
            <a:spLocks noGrp="1"/>
          </p:cNvSpPr>
          <p:nvPr>
            <p:ph idx="1"/>
          </p:nvPr>
        </p:nvSpPr>
        <p:spPr>
          <a:xfrm>
            <a:off x="0" y="1828800"/>
            <a:ext cx="9144000" cy="4389120"/>
          </a:xfrm>
        </p:spPr>
        <p:txBody>
          <a:bodyPr>
            <a:normAutofit/>
          </a:bodyPr>
          <a:lstStyle/>
          <a:p>
            <a:pPr>
              <a:buNone/>
            </a:pPr>
            <a:endParaRPr lang="en-US" sz="2400" dirty="0" smtClean="0">
              <a:latin typeface="Franklin Gothic Medium" pitchFamily="34" charset="0"/>
            </a:endParaRPr>
          </a:p>
          <a:p>
            <a:pPr algn="ctr">
              <a:buNone/>
            </a:pPr>
            <a:r>
              <a:rPr lang="en-US" sz="3000" dirty="0" smtClean="0">
                <a:latin typeface="Franklin Gothic Medium" pitchFamily="34" charset="0"/>
              </a:rPr>
              <a:t>Predictions?</a:t>
            </a:r>
          </a:p>
          <a:p>
            <a:pPr algn="ctr">
              <a:buNone/>
            </a:pPr>
            <a:endParaRPr lang="en-US" sz="3000" dirty="0" smtClean="0">
              <a:latin typeface="Franklin Gothic Medium" pitchFamily="34" charset="0"/>
            </a:endParaRPr>
          </a:p>
          <a:p>
            <a:pPr algn="ctr">
              <a:buNone/>
            </a:pPr>
            <a:endParaRPr lang="en-US" sz="3000" dirty="0" smtClean="0">
              <a:latin typeface="Franklin Gothic Medium" pitchFamily="34" charset="0"/>
            </a:endParaRPr>
          </a:p>
          <a:p>
            <a:pPr algn="ctr">
              <a:buNone/>
            </a:pPr>
            <a:endParaRPr lang="en-US" sz="3000" dirty="0" smtClean="0">
              <a:latin typeface="Franklin Gothic Medium" pitchFamily="34" charset="0"/>
            </a:endParaRPr>
          </a:p>
          <a:p>
            <a:pPr algn="ctr">
              <a:buNone/>
            </a:pPr>
            <a:r>
              <a:rPr lang="en-US" sz="3000" dirty="0" smtClean="0">
                <a:latin typeface="Franklin Gothic Medium" pitchFamily="34" charset="0"/>
              </a:rPr>
              <a:t>Questions?</a:t>
            </a:r>
            <a:endParaRPr lang="en-US" sz="3000" dirty="0">
              <a:latin typeface="Franklin Gothic Medium" pitchFamily="34" charset="0"/>
            </a:endParaRPr>
          </a:p>
        </p:txBody>
      </p:sp>
      <p:sp>
        <p:nvSpPr>
          <p:cNvPr id="4" name="TextBox 3"/>
          <p:cNvSpPr txBox="1"/>
          <p:nvPr/>
        </p:nvSpPr>
        <p:spPr>
          <a:xfrm>
            <a:off x="6437577" y="1571854"/>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12"/>
          </p:nvPr>
        </p:nvSpPr>
        <p:spPr/>
        <p:txBody>
          <a:bodyPr/>
          <a:lstStyle/>
          <a:p>
            <a:fld id="{011C8598-CC1E-4975-A863-152C8AE14D69}" type="slidenum">
              <a:rPr lang="en-US" smtClean="0"/>
              <a:pPr/>
              <a:t>40</a:t>
            </a:fld>
            <a:endParaRPr lang="en-US"/>
          </a:p>
        </p:txBody>
      </p:sp>
      <p:cxnSp>
        <p:nvCxnSpPr>
          <p:cNvPr id="6" name="Straight Connector 5"/>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4000" dirty="0" smtClean="0">
                <a:solidFill>
                  <a:schemeClr val="bg2">
                    <a:lumMod val="20000"/>
                    <a:lumOff val="80000"/>
                  </a:schemeClr>
                </a:solidFill>
                <a:latin typeface="Franklin Gothic Medium" pitchFamily="34" charset="0"/>
              </a:rPr>
              <a:t>Panel Members</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457200" y="1905000"/>
            <a:ext cx="8229600" cy="1447800"/>
          </a:xfrm>
        </p:spPr>
        <p:txBody>
          <a:bodyPr>
            <a:normAutofit/>
          </a:bodyPr>
          <a:lstStyle/>
          <a:p>
            <a:pPr>
              <a:buNone/>
            </a:pPr>
            <a:endParaRPr lang="en-US" sz="1400" dirty="0" smtClean="0"/>
          </a:p>
          <a:p>
            <a:pPr>
              <a:buNone/>
            </a:pPr>
            <a:endParaRPr lang="en-US" sz="1400" dirty="0" smtClean="0"/>
          </a:p>
          <a:p>
            <a:pPr>
              <a:buClr>
                <a:schemeClr val="bg2">
                  <a:lumMod val="20000"/>
                  <a:lumOff val="80000"/>
                </a:schemeClr>
              </a:buClr>
              <a:buNone/>
            </a:pPr>
            <a:endParaRPr lang="en-US" sz="1400" dirty="0" smtClean="0"/>
          </a:p>
          <a:p>
            <a:pPr marL="0" indent="0">
              <a:spcBef>
                <a:spcPts val="0"/>
              </a:spcBef>
              <a:buNone/>
              <a:tabLst>
                <a:tab pos="4119563" algn="l"/>
              </a:tabLst>
            </a:pPr>
            <a:endParaRPr lang="en-US" sz="1400" dirty="0" smtClean="0">
              <a:latin typeface="+mj-lt"/>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41</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2057400"/>
            <a:ext cx="7620000" cy="4031873"/>
          </a:xfrm>
          <a:prstGeom prst="rect">
            <a:avLst/>
          </a:prstGeom>
          <a:noFill/>
        </p:spPr>
        <p:txBody>
          <a:bodyPr wrap="square" rtlCol="0">
            <a:spAutoFit/>
          </a:bodyPr>
          <a:lstStyle/>
          <a:p>
            <a:pPr marL="342900" indent="-342900">
              <a:spcAft>
                <a:spcPts val="1200"/>
              </a:spcAft>
              <a:buClr>
                <a:schemeClr val="bg2">
                  <a:lumMod val="20000"/>
                  <a:lumOff val="80000"/>
                </a:schemeClr>
              </a:buClr>
              <a:buSzPct val="95000"/>
              <a:buFont typeface="Arial" pitchFamily="34" charset="0"/>
              <a:buChar char="•"/>
            </a:pPr>
            <a:r>
              <a:rPr lang="en-US" sz="2400" dirty="0" smtClean="0">
                <a:latin typeface="Franklin Gothic Medium" pitchFamily="34" charset="0"/>
              </a:rPr>
              <a:t>Charles B. </a:t>
            </a:r>
            <a:r>
              <a:rPr lang="en-US" sz="2400" smtClean="0">
                <a:latin typeface="Franklin Gothic Medium" pitchFamily="34" charset="0"/>
              </a:rPr>
              <a:t>Molster III, </a:t>
            </a:r>
            <a:r>
              <a:rPr lang="en-US" sz="2400" dirty="0" smtClean="0">
                <a:latin typeface="Franklin Gothic Medium" pitchFamily="34" charset="0"/>
              </a:rPr>
              <a:t>Law Offices of Charles B. Molster III </a:t>
            </a:r>
            <a:r>
              <a:rPr lang="en-US" sz="2400" dirty="0" err="1" smtClean="0">
                <a:latin typeface="Franklin Gothic Medium" pitchFamily="34" charset="0"/>
              </a:rPr>
              <a:t>PLLC</a:t>
            </a:r>
            <a:r>
              <a:rPr lang="en-US" sz="2400" dirty="0" smtClean="0">
                <a:latin typeface="Franklin Gothic Medium" pitchFamily="34" charset="0"/>
              </a:rPr>
              <a:t>, Moderator</a:t>
            </a:r>
          </a:p>
          <a:p>
            <a:pPr marL="342900" indent="-342900">
              <a:spcAft>
                <a:spcPts val="1200"/>
              </a:spcAft>
              <a:buClr>
                <a:schemeClr val="bg2">
                  <a:lumMod val="20000"/>
                  <a:lumOff val="80000"/>
                </a:schemeClr>
              </a:buClr>
              <a:buSzPct val="95000"/>
              <a:buFont typeface="Arial" pitchFamily="34" charset="0"/>
              <a:buChar char="•"/>
            </a:pPr>
            <a:r>
              <a:rPr lang="en-US" sz="2400" dirty="0" smtClean="0">
                <a:latin typeface="Franklin Gothic Medium" pitchFamily="34" charset="0"/>
              </a:rPr>
              <a:t>The Honorable John F. Anderson, United States Magistrate Judge for the Eastern District of Virginia</a:t>
            </a:r>
          </a:p>
          <a:p>
            <a:pPr marL="342900" indent="-342900">
              <a:spcAft>
                <a:spcPts val="1200"/>
              </a:spcAft>
              <a:buClr>
                <a:schemeClr val="bg2">
                  <a:lumMod val="20000"/>
                  <a:lumOff val="80000"/>
                </a:schemeClr>
              </a:buClr>
              <a:buSzPct val="95000"/>
              <a:buFont typeface="Arial" pitchFamily="34" charset="0"/>
              <a:buChar char="•"/>
            </a:pPr>
            <a:r>
              <a:rPr lang="en-US" sz="2400" dirty="0" smtClean="0">
                <a:latin typeface="Franklin Gothic Medium" pitchFamily="34" charset="0"/>
              </a:rPr>
              <a:t>John M. Williamson, Finnegan, Henderson, Farabow, Garrett &amp; </a:t>
            </a:r>
            <a:r>
              <a:rPr lang="en-US" sz="2400" dirty="0" err="1" smtClean="0">
                <a:latin typeface="Franklin Gothic Medium" pitchFamily="34" charset="0"/>
              </a:rPr>
              <a:t>Dunner</a:t>
            </a:r>
            <a:r>
              <a:rPr lang="en-US" sz="2400" dirty="0" smtClean="0">
                <a:latin typeface="Franklin Gothic Medium" pitchFamily="34" charset="0"/>
              </a:rPr>
              <a:t>, LLP</a:t>
            </a:r>
          </a:p>
          <a:p>
            <a:pPr marL="342900" indent="-342900">
              <a:spcAft>
                <a:spcPts val="1200"/>
              </a:spcAft>
              <a:buClr>
                <a:schemeClr val="bg2">
                  <a:lumMod val="20000"/>
                  <a:lumOff val="80000"/>
                </a:schemeClr>
              </a:buClr>
              <a:buSzPct val="95000"/>
              <a:buFont typeface="Arial" pitchFamily="34" charset="0"/>
              <a:buChar char="•"/>
            </a:pPr>
            <a:r>
              <a:rPr lang="en-US" sz="2400" dirty="0" smtClean="0">
                <a:latin typeface="Franklin Gothic Medium" pitchFamily="34" charset="0"/>
              </a:rPr>
              <a:t>Stephen Cobb, Former Appointee and Senior Advisor to United States Patent and Trademark Office</a:t>
            </a:r>
          </a:p>
          <a:p>
            <a:pPr marL="342900" indent="-342900">
              <a:spcAft>
                <a:spcPts val="1200"/>
              </a:spcAft>
              <a:buClr>
                <a:schemeClr val="bg2">
                  <a:lumMod val="20000"/>
                  <a:lumOff val="80000"/>
                </a:schemeClr>
              </a:buClr>
              <a:buSzPct val="95000"/>
              <a:buFont typeface="Arial" pitchFamily="34" charset="0"/>
              <a:buChar char="•"/>
            </a:pPr>
            <a:r>
              <a:rPr lang="en-US" sz="2400" dirty="0" smtClean="0">
                <a:latin typeface="Franklin Gothic Medium" pitchFamily="34" charset="0"/>
              </a:rPr>
              <a:t>Mary C. Zinsner, Troutman Sanders LLP</a:t>
            </a:r>
            <a:endParaRPr lang="en-US" sz="2400" dirty="0">
              <a:latin typeface="Franklin Gothic Medium"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Autofit/>
          </a:bodyPr>
          <a:lstStyle/>
          <a:p>
            <a:pPr algn="ctr"/>
            <a:r>
              <a:rPr lang="en-US" sz="4000" dirty="0" smtClean="0">
                <a:latin typeface="Franklin Gothic Medium" pitchFamily="34" charset="0"/>
              </a:rPr>
              <a:t>Trade Secrets vs. Patents For Protecting IP Rights</a:t>
            </a:r>
            <a:endParaRPr lang="en-US" sz="4000" dirty="0">
              <a:latin typeface="Franklin Gothic Medium" pitchFamily="34" charset="0"/>
            </a:endParaRPr>
          </a:p>
        </p:txBody>
      </p:sp>
      <p:sp>
        <p:nvSpPr>
          <p:cNvPr id="3" name="Content Placeholder 2"/>
          <p:cNvSpPr>
            <a:spLocks noGrp="1"/>
          </p:cNvSpPr>
          <p:nvPr>
            <p:ph idx="1"/>
          </p:nvPr>
        </p:nvSpPr>
        <p:spPr>
          <a:xfrm>
            <a:off x="457200" y="1935480"/>
            <a:ext cx="8229600" cy="4389120"/>
          </a:xfrm>
        </p:spPr>
        <p:txBody>
          <a:bodyPr>
            <a:normAutofit/>
          </a:bodyPr>
          <a:lstStyle/>
          <a:p>
            <a:pPr>
              <a:spcBef>
                <a:spcPts val="0"/>
              </a:spcBef>
              <a:spcAft>
                <a:spcPts val="1200"/>
              </a:spcAft>
              <a:buClr>
                <a:schemeClr val="bg2">
                  <a:lumMod val="20000"/>
                  <a:lumOff val="80000"/>
                </a:schemeClr>
              </a:buClr>
              <a:buSzPct val="85000"/>
            </a:pPr>
            <a:endParaRPr lang="en-US" dirty="0" smtClean="0">
              <a:latin typeface="Franklin Gothic Medium" pitchFamily="34" charset="0"/>
            </a:endParaRPr>
          </a:p>
          <a:p>
            <a:pPr marL="338138" indent="-338138">
              <a:spcBef>
                <a:spcPts val="0"/>
              </a:spcBef>
              <a:spcAft>
                <a:spcPts val="1200"/>
              </a:spcAft>
              <a:buClr>
                <a:schemeClr val="bg2">
                  <a:lumMod val="20000"/>
                  <a:lumOff val="80000"/>
                </a:schemeClr>
              </a:buClr>
              <a:buSzPct val="85000"/>
            </a:pPr>
            <a:r>
              <a:rPr lang="en-US" dirty="0" smtClean="0">
                <a:latin typeface="Franklin Gothic Medium" pitchFamily="34" charset="0"/>
              </a:rPr>
              <a:t>Pros and Cons of  Trade Secrets for Protecting IP Rights</a:t>
            </a:r>
          </a:p>
          <a:p>
            <a:pPr marL="338138" indent="-338138">
              <a:spcBef>
                <a:spcPts val="0"/>
              </a:spcBef>
              <a:spcAft>
                <a:spcPts val="1200"/>
              </a:spcAft>
              <a:buClr>
                <a:schemeClr val="bg2">
                  <a:lumMod val="20000"/>
                  <a:lumOff val="80000"/>
                </a:schemeClr>
              </a:buClr>
              <a:buSzPct val="85000"/>
            </a:pPr>
            <a:r>
              <a:rPr lang="en-US" dirty="0" smtClean="0">
                <a:latin typeface="Franklin Gothic Medium" pitchFamily="34" charset="0"/>
              </a:rPr>
              <a:t>Pros and Cons of Patents for Protecting IP Rights</a:t>
            </a:r>
            <a:endParaRPr lang="en-US"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5</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6324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725855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67512"/>
          </a:xfrm>
        </p:spPr>
        <p:txBody>
          <a:bodyPr>
            <a:normAutofit/>
          </a:bodyPr>
          <a:lstStyle/>
          <a:p>
            <a:pPr algn="ctr"/>
            <a:r>
              <a:rPr lang="en-US" sz="4000" dirty="0" smtClean="0">
                <a:solidFill>
                  <a:schemeClr val="bg2">
                    <a:lumMod val="20000"/>
                    <a:lumOff val="80000"/>
                  </a:schemeClr>
                </a:solidFill>
                <a:latin typeface="Franklin Gothic Medium" pitchFamily="34" charset="0"/>
              </a:rPr>
              <a:t>Patents </a:t>
            </a:r>
            <a:r>
              <a:rPr lang="en-US" sz="4000" dirty="0" smtClean="0">
                <a:solidFill>
                  <a:schemeClr val="bg2">
                    <a:lumMod val="20000"/>
                    <a:lumOff val="80000"/>
                  </a:schemeClr>
                </a:solidFill>
                <a:latin typeface="Franklin Gothic Medium" pitchFamily="34" charset="0"/>
                <a:cs typeface="Arial"/>
              </a:rPr>
              <a:t>─</a:t>
            </a:r>
            <a:r>
              <a:rPr lang="en-US" sz="4000" dirty="0" smtClean="0">
                <a:solidFill>
                  <a:schemeClr val="bg2">
                    <a:lumMod val="20000"/>
                    <a:lumOff val="80000"/>
                  </a:schemeClr>
                </a:solidFill>
                <a:latin typeface="Franklin Gothic Medium" pitchFamily="34" charset="0"/>
              </a:rPr>
              <a:t> New Challenges</a:t>
            </a:r>
            <a:endParaRPr lang="en-US" sz="4000" dirty="0">
              <a:solidFill>
                <a:schemeClr val="bg2">
                  <a:lumMod val="20000"/>
                  <a:lumOff val="80000"/>
                </a:schemeClr>
              </a:solidFill>
              <a:latin typeface="Franklin Gothic Medium" pitchFamily="34" charset="0"/>
            </a:endParaRPr>
          </a:p>
        </p:txBody>
      </p:sp>
      <p:sp>
        <p:nvSpPr>
          <p:cNvPr id="3" name="Content Placeholder 2"/>
          <p:cNvSpPr>
            <a:spLocks noGrp="1"/>
          </p:cNvSpPr>
          <p:nvPr>
            <p:ph idx="1"/>
          </p:nvPr>
        </p:nvSpPr>
        <p:spPr>
          <a:xfrm>
            <a:off x="288925" y="1143000"/>
            <a:ext cx="8702675" cy="5041900"/>
          </a:xfrm>
        </p:spPr>
        <p:txBody>
          <a:bodyPr>
            <a:noAutofit/>
          </a:bodyPr>
          <a:lstStyle/>
          <a:p>
            <a:pPr marL="342900" indent="-342900">
              <a:lnSpc>
                <a:spcPct val="120000"/>
              </a:lnSpc>
              <a:spcBef>
                <a:spcPts val="0"/>
              </a:spcBef>
              <a:spcAft>
                <a:spcPts val="1200"/>
              </a:spcAft>
              <a:buClr>
                <a:schemeClr val="bg2">
                  <a:lumMod val="20000"/>
                  <a:lumOff val="80000"/>
                </a:schemeClr>
              </a:buClr>
              <a:buSzPct val="75000"/>
            </a:pPr>
            <a:r>
              <a:rPr lang="en-US" sz="2400" dirty="0" smtClean="0">
                <a:latin typeface="Franklin Gothic Medium" pitchFamily="34" charset="0"/>
              </a:rPr>
              <a:t>Procurement </a:t>
            </a:r>
          </a:p>
          <a:p>
            <a:pPr marL="1028700" lvl="1" indent="-342900">
              <a:lnSpc>
                <a:spcPct val="120000"/>
              </a:lnSpc>
              <a:spcBef>
                <a:spcPts val="0"/>
              </a:spcBef>
              <a:spcAft>
                <a:spcPts val="1200"/>
              </a:spcAft>
              <a:buClr>
                <a:schemeClr val="bg2">
                  <a:lumMod val="20000"/>
                  <a:lumOff val="80000"/>
                </a:schemeClr>
              </a:buClr>
              <a:buSzPct val="75000"/>
              <a:buNone/>
            </a:pPr>
            <a:r>
              <a:rPr lang="en-US" dirty="0" smtClean="0">
                <a:latin typeface="Franklin Gothic Medium" pitchFamily="34" charset="0"/>
                <a:cs typeface="Arial"/>
              </a:rPr>
              <a:t>─ </a:t>
            </a:r>
            <a:r>
              <a:rPr lang="en-US" dirty="0" smtClean="0">
                <a:latin typeface="Franklin Gothic Medium" pitchFamily="34" charset="0"/>
              </a:rPr>
              <a:t>35 U.S.C. § 101</a:t>
            </a:r>
          </a:p>
          <a:p>
            <a:pPr>
              <a:lnSpc>
                <a:spcPct val="120000"/>
              </a:lnSpc>
              <a:spcBef>
                <a:spcPts val="0"/>
              </a:spcBef>
              <a:spcAft>
                <a:spcPts val="1200"/>
              </a:spcAft>
              <a:buClr>
                <a:schemeClr val="bg2">
                  <a:lumMod val="20000"/>
                  <a:lumOff val="80000"/>
                </a:schemeClr>
              </a:buClr>
              <a:buSzPct val="75000"/>
            </a:pPr>
            <a:r>
              <a:rPr lang="en-US" sz="2400" dirty="0" smtClean="0">
                <a:latin typeface="Franklin Gothic Medium" pitchFamily="34" charset="0"/>
              </a:rPr>
              <a:t>Enforcement </a:t>
            </a:r>
          </a:p>
          <a:p>
            <a:pPr marL="1028700" lvl="1" indent="-342900">
              <a:lnSpc>
                <a:spcPct val="120000"/>
              </a:lnSpc>
              <a:spcBef>
                <a:spcPts val="0"/>
              </a:spcBef>
              <a:spcAft>
                <a:spcPts val="1200"/>
              </a:spcAft>
              <a:buClr>
                <a:schemeClr val="bg2">
                  <a:lumMod val="20000"/>
                  <a:lumOff val="80000"/>
                </a:schemeClr>
              </a:buClr>
              <a:buSzPct val="75000"/>
              <a:buNone/>
            </a:pPr>
            <a:r>
              <a:rPr lang="en-US" dirty="0" smtClean="0">
                <a:latin typeface="Franklin Gothic Medium" pitchFamily="34" charset="0"/>
                <a:cs typeface="Arial"/>
              </a:rPr>
              <a:t>─ PTAB</a:t>
            </a:r>
          </a:p>
          <a:p>
            <a:pPr marL="342900" lvl="0" indent="-342900">
              <a:lnSpc>
                <a:spcPct val="120000"/>
              </a:lnSpc>
              <a:spcBef>
                <a:spcPts val="0"/>
              </a:spcBef>
              <a:spcAft>
                <a:spcPts val="1200"/>
              </a:spcAft>
              <a:buClr>
                <a:schemeClr val="bg2">
                  <a:lumMod val="20000"/>
                  <a:lumOff val="80000"/>
                </a:schemeClr>
              </a:buClr>
              <a:buSzPct val="75000"/>
            </a:pPr>
            <a:r>
              <a:rPr lang="en-US" sz="2400" dirty="0" smtClean="0">
                <a:latin typeface="Franklin Gothic Medium" pitchFamily="34" charset="0"/>
              </a:rPr>
              <a:t>Remedies</a:t>
            </a:r>
          </a:p>
          <a:p>
            <a:pPr marL="1028700" lvl="1" indent="-342900">
              <a:lnSpc>
                <a:spcPct val="120000"/>
              </a:lnSpc>
              <a:spcBef>
                <a:spcPts val="0"/>
              </a:spcBef>
              <a:spcAft>
                <a:spcPts val="1200"/>
              </a:spcAft>
              <a:buClr>
                <a:schemeClr val="bg2">
                  <a:lumMod val="20000"/>
                  <a:lumOff val="80000"/>
                </a:schemeClr>
              </a:buClr>
              <a:buSzPct val="75000"/>
              <a:buNone/>
            </a:pPr>
            <a:r>
              <a:rPr lang="en-US" dirty="0">
                <a:latin typeface="Franklin Gothic Medium" pitchFamily="34" charset="0"/>
                <a:cs typeface="Arial"/>
              </a:rPr>
              <a:t>─ </a:t>
            </a:r>
            <a:r>
              <a:rPr lang="en-US" dirty="0" smtClean="0">
                <a:latin typeface="Franklin Gothic Medium" pitchFamily="34" charset="0"/>
                <a:cs typeface="Arial"/>
              </a:rPr>
              <a:t>Injunction</a:t>
            </a:r>
          </a:p>
          <a:p>
            <a:pPr marL="1028700" lvl="1" indent="-342900">
              <a:lnSpc>
                <a:spcPct val="120000"/>
              </a:lnSpc>
              <a:spcBef>
                <a:spcPts val="0"/>
              </a:spcBef>
              <a:spcAft>
                <a:spcPts val="1200"/>
              </a:spcAft>
              <a:buClr>
                <a:schemeClr val="bg2">
                  <a:lumMod val="20000"/>
                  <a:lumOff val="80000"/>
                </a:schemeClr>
              </a:buClr>
              <a:buSzPct val="75000"/>
              <a:buNone/>
            </a:pPr>
            <a:r>
              <a:rPr lang="en-US" dirty="0">
                <a:latin typeface="Franklin Gothic Medium" pitchFamily="34" charset="0"/>
                <a:cs typeface="Arial"/>
              </a:rPr>
              <a:t>─ </a:t>
            </a:r>
            <a:r>
              <a:rPr lang="en-US" dirty="0" smtClean="0">
                <a:latin typeface="Franklin Gothic Medium" pitchFamily="34" charset="0"/>
                <a:cs typeface="Arial"/>
              </a:rPr>
              <a:t>Damages</a:t>
            </a:r>
            <a:endParaRPr lang="en-US" dirty="0">
              <a:latin typeface="Franklin Gothic Medium" pitchFamily="34" charset="0"/>
              <a:cs typeface="Arial"/>
            </a:endParaRPr>
          </a:p>
          <a:p>
            <a:pPr marL="342900" lvl="1" indent="-342900">
              <a:spcBef>
                <a:spcPts val="0"/>
              </a:spcBef>
              <a:spcAft>
                <a:spcPts val="1200"/>
              </a:spcAft>
              <a:buClr>
                <a:schemeClr val="bg2">
                  <a:lumMod val="20000"/>
                  <a:lumOff val="80000"/>
                </a:schemeClr>
              </a:buClr>
              <a:buSzPct val="75000"/>
            </a:pPr>
            <a:r>
              <a:rPr lang="en-US" dirty="0" smtClean="0">
                <a:latin typeface="Franklin Gothic Medium" pitchFamily="34" charset="0"/>
              </a:rPr>
              <a:t>Might these developments cause innovators to consider trade secret protection as an alternative to patent protection?</a:t>
            </a:r>
          </a:p>
          <a:p>
            <a:pPr marL="393192" lvl="1" indent="0">
              <a:lnSpc>
                <a:spcPct val="120000"/>
              </a:lnSpc>
              <a:spcBef>
                <a:spcPts val="0"/>
              </a:spcBef>
              <a:spcAft>
                <a:spcPts val="1200"/>
              </a:spcAft>
              <a:buClr>
                <a:schemeClr val="bg2">
                  <a:lumMod val="20000"/>
                  <a:lumOff val="80000"/>
                </a:schemeClr>
              </a:buClr>
              <a:buSzPct val="75000"/>
              <a:buNone/>
            </a:pPr>
            <a:endParaRPr lang="en-US" dirty="0">
              <a:solidFill>
                <a:prstClr val="white"/>
              </a:solidFill>
              <a:latin typeface="Franklin Gothic Medium" pitchFamily="34" charset="0"/>
            </a:endParaRPr>
          </a:p>
          <a:p>
            <a:pPr marL="0" indent="0">
              <a:lnSpc>
                <a:spcPct val="120000"/>
              </a:lnSpc>
              <a:spcBef>
                <a:spcPts val="0"/>
              </a:spcBef>
              <a:spcAft>
                <a:spcPts val="1200"/>
              </a:spcAft>
              <a:buClr>
                <a:schemeClr val="bg2">
                  <a:lumMod val="20000"/>
                  <a:lumOff val="80000"/>
                </a:schemeClr>
              </a:buClr>
              <a:buSzPct val="75000"/>
              <a:buNone/>
            </a:pPr>
            <a:endParaRPr lang="en-US" sz="2400" dirty="0" smtClean="0">
              <a:latin typeface="Franklin Gothic Medium" pitchFamily="34" charset="0"/>
            </a:endParaRPr>
          </a:p>
          <a:p>
            <a:pPr>
              <a:lnSpc>
                <a:spcPct val="120000"/>
              </a:lnSpc>
              <a:spcBef>
                <a:spcPts val="0"/>
              </a:spcBef>
              <a:spcAft>
                <a:spcPts val="1200"/>
              </a:spcAft>
              <a:buClr>
                <a:schemeClr val="bg2">
                  <a:lumMod val="20000"/>
                  <a:lumOff val="80000"/>
                </a:schemeClr>
              </a:buClr>
              <a:buSzPct val="75000"/>
            </a:pPr>
            <a:r>
              <a:rPr lang="en-US" sz="2400" dirty="0" smtClean="0">
                <a:latin typeface="Franklin Gothic Medium" pitchFamily="34" charset="0"/>
              </a:rPr>
              <a:t>Might these developments cause innovators to consider trade secret protection as an alternative to patent protection?</a:t>
            </a:r>
          </a:p>
          <a:p>
            <a:pPr>
              <a:lnSpc>
                <a:spcPct val="120000"/>
              </a:lnSpc>
              <a:spcBef>
                <a:spcPts val="0"/>
              </a:spcBef>
              <a:spcAft>
                <a:spcPts val="1200"/>
              </a:spcAft>
              <a:buClr>
                <a:schemeClr val="bg2">
                  <a:lumMod val="20000"/>
                  <a:lumOff val="80000"/>
                </a:schemeClr>
              </a:buClr>
              <a:buSzPct val="75000"/>
              <a:buFont typeface="Arial" panose="020B0604020202020204" pitchFamily="34" charset="0"/>
              <a:buChar char="─"/>
            </a:pPr>
            <a:endParaRPr lang="en-US" sz="2400" dirty="0">
              <a:latin typeface="Franklin Gothic Medium" pitchFamily="34" charset="0"/>
            </a:endParaRPr>
          </a:p>
        </p:txBody>
      </p:sp>
      <p:sp>
        <p:nvSpPr>
          <p:cNvPr id="4" name="Slide Number Placeholder 3"/>
          <p:cNvSpPr>
            <a:spLocks noGrp="1"/>
          </p:cNvSpPr>
          <p:nvPr>
            <p:ph type="sldNum" sz="quarter" idx="12"/>
          </p:nvPr>
        </p:nvSpPr>
        <p:spPr/>
        <p:txBody>
          <a:bodyPr/>
          <a:lstStyle/>
          <a:p>
            <a:fld id="{011C8598-CC1E-4975-A863-152C8AE14D69}" type="slidenum">
              <a:rPr lang="en-US" smtClean="0"/>
              <a:pPr/>
              <a:t>6</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05025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r>
              <a:rPr lang="en-US" sz="4000" dirty="0" smtClean="0">
                <a:latin typeface="Franklin Gothic Medium" pitchFamily="34" charset="0"/>
              </a:rPr>
              <a:t>Patent Procurement </a:t>
            </a:r>
            <a:r>
              <a:rPr lang="en-US" sz="4000" dirty="0" smtClean="0">
                <a:latin typeface="Franklin Gothic Medium" pitchFamily="34" charset="0"/>
                <a:cs typeface="Arial"/>
              </a:rPr>
              <a:t>─</a:t>
            </a:r>
            <a:r>
              <a:rPr lang="en-US" sz="4000" dirty="0" smtClean="0">
                <a:latin typeface="Franklin Gothic Medium" pitchFamily="34" charset="0"/>
              </a:rPr>
              <a:t> Section 101 </a:t>
            </a:r>
            <a:endParaRPr lang="en-US" sz="4000" dirty="0">
              <a:latin typeface="Franklin Gothic Medium" pitchFamily="34" charset="0"/>
            </a:endParaRPr>
          </a:p>
        </p:txBody>
      </p:sp>
      <p:sp>
        <p:nvSpPr>
          <p:cNvPr id="3" name="Content Placeholder 2"/>
          <p:cNvSpPr>
            <a:spLocks noGrp="1"/>
          </p:cNvSpPr>
          <p:nvPr>
            <p:ph idx="1"/>
          </p:nvPr>
        </p:nvSpPr>
        <p:spPr>
          <a:xfrm>
            <a:off x="304800" y="1676400"/>
            <a:ext cx="8763000" cy="4572000"/>
          </a:xfrm>
        </p:spPr>
        <p:txBody>
          <a:bodyPr>
            <a:normAutofit/>
          </a:bodyPr>
          <a:lstStyle/>
          <a:p>
            <a:pPr marL="342900" indent="-342900">
              <a:spcBef>
                <a:spcPts val="0"/>
              </a:spcBef>
              <a:spcAft>
                <a:spcPts val="1200"/>
              </a:spcAft>
              <a:buClr>
                <a:schemeClr val="bg2">
                  <a:lumMod val="20000"/>
                  <a:lumOff val="80000"/>
                </a:schemeClr>
              </a:buClr>
              <a:buFont typeface="Arial" panose="020B0604020202020204" pitchFamily="34" charset="0"/>
              <a:buChar char="•"/>
            </a:pPr>
            <a:r>
              <a:rPr lang="en-US" sz="2400" dirty="0">
                <a:latin typeface="Franklin Gothic Medium" pitchFamily="34" charset="0"/>
              </a:rPr>
              <a:t>“Whoever invents or discovers any new and useful process, machine, manufacture, or composition of matter, or any new and useful improvement thereof, may obtain a patent therefor, subject to the conditions and requirements of this title.” </a:t>
            </a:r>
            <a:r>
              <a:rPr lang="en-US" sz="2400" dirty="0" smtClean="0">
                <a:latin typeface="Franklin Gothic Medium" pitchFamily="34" charset="0"/>
              </a:rPr>
              <a:t>35 </a:t>
            </a:r>
            <a:r>
              <a:rPr lang="en-US" sz="2400" dirty="0" err="1">
                <a:latin typeface="Franklin Gothic Medium" pitchFamily="34" charset="0"/>
              </a:rPr>
              <a:t>U.S.C</a:t>
            </a:r>
            <a:r>
              <a:rPr lang="en-US" sz="2400" dirty="0">
                <a:latin typeface="Franklin Gothic Medium" pitchFamily="34" charset="0"/>
              </a:rPr>
              <a:t>. §</a:t>
            </a:r>
            <a:r>
              <a:rPr lang="en-US" sz="2400" dirty="0" smtClean="0">
                <a:latin typeface="Franklin Gothic Medium" pitchFamily="34" charset="0"/>
              </a:rPr>
              <a:t>101</a:t>
            </a:r>
          </a:p>
          <a:p>
            <a:pPr marL="0" indent="0">
              <a:buClr>
                <a:schemeClr val="bg2">
                  <a:lumMod val="20000"/>
                  <a:lumOff val="80000"/>
                </a:schemeClr>
              </a:buClr>
              <a:buNone/>
            </a:pPr>
            <a:endParaRPr lang="en-US" sz="2400" dirty="0">
              <a:latin typeface="Franklin Gothic Medium" pitchFamily="34" charset="0"/>
            </a:endParaRPr>
          </a:p>
          <a:p>
            <a:pPr marL="2286000" lvl="5" indent="0">
              <a:buClr>
                <a:schemeClr val="bg2">
                  <a:lumMod val="20000"/>
                  <a:lumOff val="80000"/>
                </a:schemeClr>
              </a:buClr>
              <a:buNone/>
            </a:pPr>
            <a:endParaRPr lang="en-US" sz="2400" dirty="0">
              <a:latin typeface="Franklin Gothic Medium" pitchFamily="34" charset="0"/>
            </a:endParaRPr>
          </a:p>
        </p:txBody>
      </p:sp>
      <p:sp>
        <p:nvSpPr>
          <p:cNvPr id="4" name="TextBox 3"/>
          <p:cNvSpPr txBox="1"/>
          <p:nvPr/>
        </p:nvSpPr>
        <p:spPr>
          <a:xfrm>
            <a:off x="2286000" y="3810000"/>
            <a:ext cx="4038600" cy="1938992"/>
          </a:xfrm>
          <a:prstGeom prst="rect">
            <a:avLst/>
          </a:prstGeom>
          <a:noFill/>
        </p:spPr>
        <p:txBody>
          <a:bodyPr wrap="square" rtlCol="0">
            <a:spAutoFit/>
          </a:bodyPr>
          <a:lstStyle/>
          <a:p>
            <a:pPr marL="182880" indent="0">
              <a:buNone/>
            </a:pPr>
            <a:r>
              <a:rPr lang="en-US" sz="2400" b="1" u="sng" dirty="0" smtClean="0">
                <a:latin typeface="Arial" panose="020B0604020202020204" pitchFamily="34" charset="0"/>
                <a:cs typeface="Arial" panose="020B0604020202020204" pitchFamily="34" charset="0"/>
              </a:rPr>
              <a:t>Exceptions</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laws of nature, physical [natural] phenomena, and abstract ideas …” </a:t>
            </a:r>
            <a:r>
              <a:rPr lang="en-US" sz="2400" i="1" dirty="0" err="1">
                <a:latin typeface="Arial" panose="020B0604020202020204" pitchFamily="34" charset="0"/>
                <a:cs typeface="Arial" panose="020B0604020202020204" pitchFamily="34" charset="0"/>
              </a:rPr>
              <a:t>Bilski</a:t>
            </a:r>
            <a:r>
              <a:rPr lang="en-US" sz="2400" dirty="0">
                <a:latin typeface="Arial" panose="020B0604020202020204" pitchFamily="34" charset="0"/>
                <a:cs typeface="Arial" panose="020B0604020202020204" pitchFamily="34" charset="0"/>
              </a:rPr>
              <a:t>; citing </a:t>
            </a:r>
            <a:r>
              <a:rPr lang="en-US" sz="2400" i="1" dirty="0">
                <a:latin typeface="Arial" panose="020B0604020202020204" pitchFamily="34" charset="0"/>
                <a:cs typeface="Arial" panose="020B0604020202020204" pitchFamily="34" charset="0"/>
              </a:rPr>
              <a:t>Diamond v. </a:t>
            </a:r>
            <a:r>
              <a:rPr lang="en-US" sz="2400" i="1" dirty="0" err="1">
                <a:latin typeface="Arial" panose="020B0604020202020204" pitchFamily="34" charset="0"/>
                <a:cs typeface="Arial" panose="020B0604020202020204" pitchFamily="34" charset="0"/>
              </a:rPr>
              <a:t>Chakrabarty</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011C8598-CC1E-4975-A863-152C8AE14D69}" type="slidenum">
              <a:rPr lang="en-US" smtClean="0"/>
              <a:pPr/>
              <a:t>7</a:t>
            </a:fld>
            <a:endParaRPr lang="en-US"/>
          </a:p>
        </p:txBody>
      </p:sp>
      <p:cxnSp>
        <p:nvCxnSpPr>
          <p:cNvPr id="6" name="Straight Connector 5"/>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6324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549958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685800"/>
            <a:ext cx="8229600" cy="667512"/>
          </a:xfrm>
        </p:spPr>
        <p:txBody>
          <a:bodyPr>
            <a:noAutofit/>
          </a:bodyPr>
          <a:lstStyle/>
          <a:p>
            <a:r>
              <a:rPr lang="en-US" sz="4400" dirty="0" smtClean="0"/>
              <a:t>Patent </a:t>
            </a:r>
            <a:r>
              <a:rPr lang="en-US" sz="4000" dirty="0" smtClean="0">
                <a:latin typeface="Franklin Gothic Medium" pitchFamily="34" charset="0"/>
              </a:rPr>
              <a:t>Procurement</a:t>
            </a:r>
            <a:r>
              <a:rPr lang="en-US" sz="4400" dirty="0" smtClean="0"/>
              <a:t> </a:t>
            </a:r>
            <a:r>
              <a:rPr lang="en-US" sz="4400" dirty="0" smtClean="0">
                <a:latin typeface="Arial"/>
                <a:cs typeface="Arial"/>
              </a:rPr>
              <a:t>─ </a:t>
            </a:r>
            <a:r>
              <a:rPr lang="en-US" sz="4400" dirty="0" smtClean="0"/>
              <a:t>Sliding Scale</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23144438"/>
              </p:ext>
            </p:extLst>
          </p:nvPr>
        </p:nvGraphicFramePr>
        <p:xfrm>
          <a:off x="457200" y="1600200"/>
          <a:ext cx="8153400" cy="4483100"/>
        </p:xfrm>
        <a:graphic>
          <a:graphicData uri="http://schemas.openxmlformats.org/drawingml/2006/table">
            <a:tbl>
              <a:tblPr firstRow="1" bandRow="1">
                <a:tableStyleId>{5C22544A-7EE6-4342-B048-85BDC9FD1C3A}</a:tableStyleId>
              </a:tblPr>
              <a:tblGrid>
                <a:gridCol w="2666655"/>
                <a:gridCol w="2666655"/>
                <a:gridCol w="2820090"/>
              </a:tblGrid>
              <a:tr h="699562">
                <a:tc>
                  <a:txBody>
                    <a:bodyPr/>
                    <a:lstStyle/>
                    <a:p>
                      <a:r>
                        <a:rPr lang="en-US" sz="2400" b="0" dirty="0" smtClean="0">
                          <a:solidFill>
                            <a:schemeClr val="tx1"/>
                          </a:solidFill>
                          <a:latin typeface="Franklin Gothic Medium" pitchFamily="34" charset="0"/>
                          <a:cs typeface="Arial" pitchFamily="34" charset="0"/>
                        </a:rPr>
                        <a:t>Patentable</a:t>
                      </a:r>
                      <a:endParaRPr lang="en-US" sz="2400" b="0" dirty="0">
                        <a:solidFill>
                          <a:schemeClr val="tx1"/>
                        </a:solidFill>
                        <a:latin typeface="Franklin Gothic Medium" pitchFamily="34" charset="0"/>
                        <a:cs typeface="Arial" pitchFamily="34" charset="0"/>
                      </a:endParaRPr>
                    </a:p>
                  </a:txBody>
                  <a:tcPr marT="45726" marB="45726"/>
                </a:tc>
                <a:tc>
                  <a:txBody>
                    <a:bodyPr/>
                    <a:lstStyle/>
                    <a:p>
                      <a:r>
                        <a:rPr lang="en-US" sz="2400" b="0" dirty="0" smtClean="0">
                          <a:solidFill>
                            <a:schemeClr val="tx1"/>
                          </a:solidFill>
                          <a:latin typeface="Franklin Gothic Medium" pitchFamily="34" charset="0"/>
                          <a:cs typeface="Arial" pitchFamily="34" charset="0"/>
                        </a:rPr>
                        <a:t>Grey</a:t>
                      </a:r>
                      <a:r>
                        <a:rPr lang="en-US" sz="2400" b="0" baseline="0" dirty="0" smtClean="0">
                          <a:solidFill>
                            <a:schemeClr val="tx1"/>
                          </a:solidFill>
                          <a:latin typeface="Franklin Gothic Medium" pitchFamily="34" charset="0"/>
                          <a:cs typeface="Arial" pitchFamily="34" charset="0"/>
                        </a:rPr>
                        <a:t> Area</a:t>
                      </a:r>
                      <a:endParaRPr lang="en-US" sz="2400" b="0" dirty="0">
                        <a:solidFill>
                          <a:schemeClr val="tx1"/>
                        </a:solidFill>
                        <a:latin typeface="Franklin Gothic Medium" pitchFamily="34" charset="0"/>
                        <a:cs typeface="Arial" pitchFamily="34" charset="0"/>
                      </a:endParaRPr>
                    </a:p>
                  </a:txBody>
                  <a:tcPr marT="45726" marB="45726"/>
                </a:tc>
                <a:tc>
                  <a:txBody>
                    <a:bodyPr/>
                    <a:lstStyle/>
                    <a:p>
                      <a:r>
                        <a:rPr lang="en-US" sz="2400" b="0" dirty="0" smtClean="0">
                          <a:solidFill>
                            <a:schemeClr val="tx1"/>
                          </a:solidFill>
                          <a:latin typeface="Franklin Gothic Medium" pitchFamily="34" charset="0"/>
                          <a:cs typeface="Arial" pitchFamily="34" charset="0"/>
                        </a:rPr>
                        <a:t>Patent Ineligible</a:t>
                      </a:r>
                      <a:endParaRPr lang="en-US" sz="2400" b="0" dirty="0">
                        <a:solidFill>
                          <a:schemeClr val="tx1"/>
                        </a:solidFill>
                        <a:latin typeface="Franklin Gothic Medium" pitchFamily="34" charset="0"/>
                        <a:cs typeface="Arial" pitchFamily="34" charset="0"/>
                      </a:endParaRPr>
                    </a:p>
                  </a:txBody>
                  <a:tcPr marT="45726" marB="45726"/>
                </a:tc>
              </a:tr>
              <a:tr h="836429">
                <a:tc>
                  <a:txBody>
                    <a:bodyPr/>
                    <a:lstStyle/>
                    <a:p>
                      <a:r>
                        <a:rPr lang="en-US" sz="2400" b="0" baseline="0" dirty="0" smtClean="0">
                          <a:solidFill>
                            <a:srgbClr val="00B050"/>
                          </a:solidFill>
                          <a:latin typeface="Franklin Gothic Medium" pitchFamily="34" charset="0"/>
                          <a:cs typeface="Arial" pitchFamily="34" charset="0"/>
                        </a:rPr>
                        <a:t>Chemical compound</a:t>
                      </a:r>
                      <a:endParaRPr lang="en-US" sz="2400" b="0" baseline="0" dirty="0">
                        <a:solidFill>
                          <a:srgbClr val="00B050"/>
                        </a:solidFill>
                        <a:latin typeface="Franklin Gothic Medium" pitchFamily="34" charset="0"/>
                        <a:cs typeface="Arial" pitchFamily="34" charset="0"/>
                      </a:endParaRPr>
                    </a:p>
                  </a:txBody>
                  <a:tcPr marT="45726" marB="45726"/>
                </a:tc>
                <a:tc>
                  <a:txBody>
                    <a:bodyPr/>
                    <a:lstStyle/>
                    <a:p>
                      <a:r>
                        <a:rPr lang="en-US" sz="2400" b="0" dirty="0" smtClean="0">
                          <a:solidFill>
                            <a:schemeClr val="accent2">
                              <a:lumMod val="75000"/>
                            </a:schemeClr>
                          </a:solidFill>
                          <a:latin typeface="Franklin Gothic Medium" pitchFamily="34" charset="0"/>
                          <a:cs typeface="Arial" pitchFamily="34" charset="0"/>
                        </a:rPr>
                        <a:t>DNA</a:t>
                      </a:r>
                      <a:r>
                        <a:rPr lang="en-US" sz="2400" b="0" baseline="0" dirty="0" smtClean="0">
                          <a:solidFill>
                            <a:schemeClr val="accent2">
                              <a:lumMod val="75000"/>
                            </a:schemeClr>
                          </a:solidFill>
                          <a:latin typeface="Franklin Gothic Medium" pitchFamily="34" charset="0"/>
                          <a:cs typeface="Arial" pitchFamily="34" charset="0"/>
                        </a:rPr>
                        <a:t> p</a:t>
                      </a:r>
                      <a:r>
                        <a:rPr lang="en-US" sz="2400" b="0" dirty="0" smtClean="0">
                          <a:solidFill>
                            <a:schemeClr val="accent2">
                              <a:lumMod val="75000"/>
                            </a:schemeClr>
                          </a:solidFill>
                          <a:latin typeface="Franklin Gothic Medium" pitchFamily="34" charset="0"/>
                          <a:cs typeface="Arial" pitchFamily="34" charset="0"/>
                        </a:rPr>
                        <a:t>rimers</a:t>
                      </a:r>
                      <a:endParaRPr lang="en-US" sz="2400" b="0" dirty="0">
                        <a:solidFill>
                          <a:schemeClr val="accent2">
                            <a:lumMod val="75000"/>
                          </a:schemeClr>
                        </a:solidFill>
                        <a:latin typeface="Franklin Gothic Medium" pitchFamily="34" charset="0"/>
                        <a:cs typeface="Arial" pitchFamily="34" charset="0"/>
                      </a:endParaRPr>
                    </a:p>
                  </a:txBody>
                  <a:tcPr marT="45726" marB="45726"/>
                </a:tc>
                <a:tc>
                  <a:txBody>
                    <a:bodyPr/>
                    <a:lstStyle/>
                    <a:p>
                      <a:r>
                        <a:rPr lang="en-US" sz="2400" b="0" dirty="0" smtClean="0">
                          <a:solidFill>
                            <a:srgbClr val="FF0000"/>
                          </a:solidFill>
                          <a:latin typeface="Franklin Gothic Medium" pitchFamily="34" charset="0"/>
                          <a:cs typeface="Arial" pitchFamily="34" charset="0"/>
                        </a:rPr>
                        <a:t>Genomic</a:t>
                      </a:r>
                      <a:r>
                        <a:rPr lang="en-US" sz="2400" b="0" baseline="0" dirty="0" smtClean="0">
                          <a:solidFill>
                            <a:srgbClr val="FF0000"/>
                          </a:solidFill>
                          <a:latin typeface="Franklin Gothic Medium" pitchFamily="34" charset="0"/>
                          <a:cs typeface="Arial" pitchFamily="34" charset="0"/>
                        </a:rPr>
                        <a:t> DNA</a:t>
                      </a:r>
                    </a:p>
                  </a:txBody>
                  <a:tcPr marT="45726" marB="45726"/>
                </a:tc>
              </a:tr>
              <a:tr h="902501">
                <a:tc>
                  <a:txBody>
                    <a:bodyPr/>
                    <a:lstStyle/>
                    <a:p>
                      <a:r>
                        <a:rPr lang="en-US" sz="2400" b="0" baseline="0" dirty="0" smtClean="0">
                          <a:solidFill>
                            <a:srgbClr val="00B050"/>
                          </a:solidFill>
                          <a:latin typeface="Franklin Gothic Medium" pitchFamily="34" charset="0"/>
                          <a:cs typeface="Arial" pitchFamily="34" charset="0"/>
                        </a:rPr>
                        <a:t>Method of treating a disease</a:t>
                      </a:r>
                      <a:endParaRPr lang="en-US" sz="2400" b="0" baseline="0" dirty="0">
                        <a:solidFill>
                          <a:srgbClr val="00B050"/>
                        </a:solidFill>
                        <a:latin typeface="Franklin Gothic Medium" pitchFamily="34" charset="0"/>
                        <a:cs typeface="Arial" pitchFamily="34" charset="0"/>
                      </a:endParaRPr>
                    </a:p>
                  </a:txBody>
                  <a:tcPr marT="45726" marB="45726"/>
                </a:tc>
                <a:tc>
                  <a:txBody>
                    <a:bodyPr/>
                    <a:lstStyle/>
                    <a:p>
                      <a:r>
                        <a:rPr lang="en-US" sz="2400" b="0" dirty="0" smtClean="0">
                          <a:solidFill>
                            <a:schemeClr val="accent2">
                              <a:lumMod val="75000"/>
                            </a:schemeClr>
                          </a:solidFill>
                          <a:latin typeface="Franklin Gothic Medium" pitchFamily="34" charset="0"/>
                          <a:cs typeface="Arial" pitchFamily="34" charset="0"/>
                        </a:rPr>
                        <a:t>Diagnostic methods</a:t>
                      </a:r>
                      <a:endParaRPr lang="en-US" sz="2400" b="0" dirty="0">
                        <a:solidFill>
                          <a:schemeClr val="accent2">
                            <a:lumMod val="75000"/>
                          </a:schemeClr>
                        </a:solidFill>
                        <a:latin typeface="Franklin Gothic Medium" pitchFamily="34" charset="0"/>
                        <a:cs typeface="Arial" pitchFamily="34" charset="0"/>
                      </a:endParaRPr>
                    </a:p>
                  </a:txBody>
                  <a:tcPr marT="45726" marB="45726"/>
                </a:tc>
                <a:tc>
                  <a:txBody>
                    <a:bodyPr/>
                    <a:lstStyle/>
                    <a:p>
                      <a:r>
                        <a:rPr lang="en-US" sz="2400" b="0" dirty="0" smtClean="0">
                          <a:solidFill>
                            <a:srgbClr val="FF0000"/>
                          </a:solidFill>
                          <a:latin typeface="Franklin Gothic Medium" pitchFamily="34" charset="0"/>
                          <a:cs typeface="Arial" pitchFamily="34" charset="0"/>
                        </a:rPr>
                        <a:t>Optimizing</a:t>
                      </a:r>
                      <a:r>
                        <a:rPr lang="en-US" sz="2400" b="0" baseline="0" dirty="0" smtClean="0">
                          <a:solidFill>
                            <a:srgbClr val="FF0000"/>
                          </a:solidFill>
                          <a:latin typeface="Franklin Gothic Medium" pitchFamily="34" charset="0"/>
                          <a:cs typeface="Arial" pitchFamily="34" charset="0"/>
                        </a:rPr>
                        <a:t> a known therapy</a:t>
                      </a:r>
                      <a:endParaRPr lang="en-US" sz="2400" b="0" dirty="0">
                        <a:solidFill>
                          <a:srgbClr val="FF0000"/>
                        </a:solidFill>
                        <a:latin typeface="Franklin Gothic Medium" pitchFamily="34" charset="0"/>
                        <a:cs typeface="Arial" pitchFamily="34" charset="0"/>
                      </a:endParaRPr>
                    </a:p>
                  </a:txBody>
                  <a:tcPr marT="45726" marB="45726"/>
                </a:tc>
              </a:tr>
              <a:tr h="836429">
                <a:tc>
                  <a:txBody>
                    <a:bodyPr/>
                    <a:lstStyle/>
                    <a:p>
                      <a:r>
                        <a:rPr lang="en-US" sz="2400" b="0" baseline="0" dirty="0" smtClean="0">
                          <a:solidFill>
                            <a:srgbClr val="00B050"/>
                          </a:solidFill>
                          <a:latin typeface="Franklin Gothic Medium" pitchFamily="34" charset="0"/>
                          <a:cs typeface="Arial" pitchFamily="34" charset="0"/>
                        </a:rPr>
                        <a:t>Manufacturing process</a:t>
                      </a:r>
                      <a:endParaRPr lang="en-US" sz="2400" b="0" baseline="0" dirty="0">
                        <a:solidFill>
                          <a:srgbClr val="00B050"/>
                        </a:solidFill>
                        <a:latin typeface="Franklin Gothic Medium" pitchFamily="34" charset="0"/>
                        <a:cs typeface="Arial" pitchFamily="34" charset="0"/>
                      </a:endParaRPr>
                    </a:p>
                  </a:txBody>
                  <a:tcPr marT="45726" marB="45726"/>
                </a:tc>
                <a:tc>
                  <a:txBody>
                    <a:bodyPr/>
                    <a:lstStyle/>
                    <a:p>
                      <a:r>
                        <a:rPr lang="en-US" sz="2400" b="0" baseline="0" dirty="0" smtClean="0">
                          <a:solidFill>
                            <a:schemeClr val="accent2">
                              <a:lumMod val="75000"/>
                            </a:schemeClr>
                          </a:solidFill>
                          <a:latin typeface="Franklin Gothic Medium" pitchFamily="34" charset="0"/>
                          <a:cs typeface="Arial" pitchFamily="34" charset="0"/>
                        </a:rPr>
                        <a:t>Financial methods</a:t>
                      </a:r>
                      <a:endParaRPr lang="en-US" sz="2400" b="0" baseline="0" dirty="0">
                        <a:solidFill>
                          <a:schemeClr val="accent2">
                            <a:lumMod val="75000"/>
                          </a:schemeClr>
                        </a:solidFill>
                        <a:latin typeface="Franklin Gothic Medium" pitchFamily="34" charset="0"/>
                        <a:cs typeface="Arial" pitchFamily="34" charset="0"/>
                      </a:endParaRPr>
                    </a:p>
                  </a:txBody>
                  <a:tcPr marT="45726" marB="45726"/>
                </a:tc>
                <a:tc>
                  <a:txBody>
                    <a:bodyPr/>
                    <a:lstStyle/>
                    <a:p>
                      <a:r>
                        <a:rPr lang="en-US" sz="2400" b="0" i="0" baseline="0" dirty="0" smtClean="0">
                          <a:solidFill>
                            <a:srgbClr val="FF0000"/>
                          </a:solidFill>
                          <a:latin typeface="Franklin Gothic Medium" pitchFamily="34" charset="0"/>
                          <a:cs typeface="Arial" pitchFamily="34" charset="0"/>
                        </a:rPr>
                        <a:t>Method of hedging risk</a:t>
                      </a:r>
                      <a:endParaRPr lang="en-US" sz="2400" b="0" i="0" baseline="0" dirty="0">
                        <a:solidFill>
                          <a:srgbClr val="FF0000"/>
                        </a:solidFill>
                        <a:latin typeface="Franklin Gothic Medium" pitchFamily="34" charset="0"/>
                        <a:cs typeface="Arial" pitchFamily="34" charset="0"/>
                      </a:endParaRPr>
                    </a:p>
                  </a:txBody>
                  <a:tcPr marT="45726" marB="45726"/>
                </a:tc>
              </a:tr>
              <a:tr h="1208179">
                <a:tc>
                  <a:txBody>
                    <a:bodyPr/>
                    <a:lstStyle/>
                    <a:p>
                      <a:r>
                        <a:rPr lang="en-US" sz="2400" b="0" baseline="0" dirty="0" smtClean="0">
                          <a:solidFill>
                            <a:srgbClr val="00B050"/>
                          </a:solidFill>
                          <a:latin typeface="Franklin Gothic Medium" pitchFamily="34" charset="0"/>
                          <a:cs typeface="Arial" pitchFamily="34" charset="0"/>
                        </a:rPr>
                        <a:t>Electronic system</a:t>
                      </a:r>
                      <a:endParaRPr lang="en-US" sz="2400" b="0" baseline="0" dirty="0">
                        <a:solidFill>
                          <a:srgbClr val="00B050"/>
                        </a:solidFill>
                        <a:latin typeface="Franklin Gothic Medium" pitchFamily="34" charset="0"/>
                        <a:cs typeface="Arial" pitchFamily="34" charset="0"/>
                      </a:endParaRPr>
                    </a:p>
                  </a:txBody>
                  <a:tcPr marT="45726" marB="45726"/>
                </a:tc>
                <a:tc>
                  <a:txBody>
                    <a:bodyPr/>
                    <a:lstStyle/>
                    <a:p>
                      <a:r>
                        <a:rPr lang="en-US" sz="2400" b="0" baseline="0" dirty="0" smtClean="0">
                          <a:solidFill>
                            <a:schemeClr val="accent2">
                              <a:lumMod val="75000"/>
                            </a:schemeClr>
                          </a:solidFill>
                          <a:latin typeface="Franklin Gothic Medium" pitchFamily="34" charset="0"/>
                          <a:cs typeface="Arial" pitchFamily="34" charset="0"/>
                        </a:rPr>
                        <a:t>Software</a:t>
                      </a:r>
                      <a:endParaRPr lang="en-US" sz="2400" b="0" baseline="0" dirty="0">
                        <a:solidFill>
                          <a:schemeClr val="accent2">
                            <a:lumMod val="75000"/>
                          </a:schemeClr>
                        </a:solidFill>
                        <a:latin typeface="Franklin Gothic Medium" pitchFamily="34" charset="0"/>
                        <a:cs typeface="Arial" pitchFamily="34" charset="0"/>
                      </a:endParaRPr>
                    </a:p>
                  </a:txBody>
                  <a:tcPr marT="45726" marB="4572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baseline="0" dirty="0" smtClean="0">
                          <a:solidFill>
                            <a:srgbClr val="FF0000"/>
                          </a:solidFill>
                          <a:latin typeface="Franklin Gothic Medium" pitchFamily="34" charset="0"/>
                          <a:cs typeface="Arial" pitchFamily="34" charset="0"/>
                        </a:rPr>
                        <a:t>Computer-readable medium for reducing risk</a:t>
                      </a:r>
                    </a:p>
                  </a:txBody>
                  <a:tcPr marT="45726" marB="45726"/>
                </a:tc>
              </a:tr>
            </a:tbl>
          </a:graphicData>
        </a:graphic>
      </p:graphicFrame>
      <p:sp>
        <p:nvSpPr>
          <p:cNvPr id="2" name="Slide Number Placeholder 1"/>
          <p:cNvSpPr>
            <a:spLocks noGrp="1"/>
          </p:cNvSpPr>
          <p:nvPr>
            <p:ph type="sldNum" sz="quarter" idx="12"/>
          </p:nvPr>
        </p:nvSpPr>
        <p:spPr/>
        <p:txBody>
          <a:bodyPr/>
          <a:lstStyle/>
          <a:p>
            <a:fld id="{011C8598-CC1E-4975-A863-152C8AE14D69}" type="slidenum">
              <a:rPr lang="en-US" smtClean="0"/>
              <a:pPr/>
              <a:t>8</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38494181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11C8598-CC1E-4975-A863-152C8AE14D69}" type="slidenum">
              <a:rPr lang="en-US" smtClean="0"/>
              <a:pPr/>
              <a:t>9</a:t>
            </a:fld>
            <a:endParaRPr lang="en-US"/>
          </a:p>
        </p:txBody>
      </p:sp>
      <p:cxnSp>
        <p:nvCxnSpPr>
          <p:cNvPr id="5" name="Straight Connector 4"/>
          <p:cNvCxnSpPr/>
          <p:nvPr/>
        </p:nvCxnSpPr>
        <p:spPr>
          <a:xfrm>
            <a:off x="381000" y="3048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64770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914400" y="-304800"/>
            <a:ext cx="8229600" cy="1580271"/>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olidFill>
                <a:effectLst/>
                <a:uLnTx/>
                <a:uFillTx/>
                <a:latin typeface="Franklin Gothic Medium" pitchFamily="34" charset="0"/>
                <a:ea typeface="+mj-ea"/>
                <a:cs typeface="+mj-cs"/>
              </a:rPr>
              <a:t>Patent Enforcement </a:t>
            </a:r>
            <a:r>
              <a:rPr kumimoji="0" lang="en-US" sz="4000" b="0" i="0" u="none" strike="noStrike" kern="1200" cap="none" spc="0" normalizeH="0" baseline="0" noProof="0" dirty="0" smtClean="0">
                <a:ln>
                  <a:noFill/>
                </a:ln>
                <a:solidFill>
                  <a:schemeClr val="tx2"/>
                </a:solidFill>
                <a:effectLst/>
                <a:uLnTx/>
                <a:uFillTx/>
                <a:latin typeface="Franklin Gothic Medium" pitchFamily="34" charset="0"/>
                <a:ea typeface="+mj-ea"/>
                <a:cs typeface="Arial"/>
              </a:rPr>
              <a:t>─</a:t>
            </a:r>
            <a:r>
              <a:rPr kumimoji="0" lang="en-US" sz="4000" b="0" i="0" u="none" strike="noStrike" kern="1200" cap="none" spc="0" normalizeH="0" baseline="0" noProof="0" dirty="0" smtClean="0">
                <a:ln>
                  <a:noFill/>
                </a:ln>
                <a:solidFill>
                  <a:schemeClr val="tx2"/>
                </a:solidFill>
                <a:effectLst/>
                <a:uLnTx/>
                <a:uFillTx/>
                <a:latin typeface="Franklin Gothic Medium" pitchFamily="34" charset="0"/>
                <a:ea typeface="+mj-ea"/>
                <a:cs typeface="+mj-cs"/>
              </a:rPr>
              <a:t> Statutes</a:t>
            </a:r>
            <a:endParaRPr kumimoji="0" lang="en-US" sz="4000" b="0" i="0" u="none" strike="noStrike" kern="1200" cap="none" spc="0" normalizeH="0" baseline="0" noProof="0" dirty="0">
              <a:ln>
                <a:noFill/>
              </a:ln>
              <a:solidFill>
                <a:schemeClr val="tx2"/>
              </a:solidFill>
              <a:effectLst/>
              <a:uLnTx/>
              <a:uFillTx/>
              <a:latin typeface="Franklin Gothic Medium" pitchFamily="34" charset="0"/>
              <a:ea typeface="+mj-ea"/>
              <a:cs typeface="+mj-cs"/>
            </a:endParaRPr>
          </a:p>
        </p:txBody>
      </p:sp>
      <p:sp>
        <p:nvSpPr>
          <p:cNvPr id="10" name="Content Placeholder 2"/>
          <p:cNvSpPr>
            <a:spLocks noGrp="1"/>
          </p:cNvSpPr>
          <p:nvPr>
            <p:ph idx="1"/>
          </p:nvPr>
        </p:nvSpPr>
        <p:spPr>
          <a:xfrm>
            <a:off x="457200" y="1524000"/>
            <a:ext cx="8229600" cy="4389120"/>
          </a:xfrm>
        </p:spPr>
        <p:txBody>
          <a:bodyPr>
            <a:normAutofit/>
          </a:bodyPr>
          <a:lstStyle/>
          <a:p>
            <a:pPr marL="342900" indent="-342900">
              <a:spcBef>
                <a:spcPts val="0"/>
              </a:spcBef>
              <a:spcAft>
                <a:spcPts val="1200"/>
              </a:spcAft>
              <a:buClr>
                <a:schemeClr val="bg2">
                  <a:lumMod val="20000"/>
                  <a:lumOff val="80000"/>
                </a:schemeClr>
              </a:buClr>
            </a:pPr>
            <a:r>
              <a:rPr lang="en-US" sz="2400" dirty="0">
                <a:latin typeface="Franklin Gothic Medium" pitchFamily="34" charset="0"/>
              </a:rPr>
              <a:t>Leahy-Smith America Invents </a:t>
            </a:r>
            <a:r>
              <a:rPr lang="en-US" sz="2400" dirty="0" smtClean="0">
                <a:latin typeface="Franklin Gothic Medium" pitchFamily="34" charset="0"/>
              </a:rPr>
              <a:t>Act (AIA)</a:t>
            </a:r>
            <a:endParaRPr lang="en-US" sz="2400" dirty="0">
              <a:latin typeface="Franklin Gothic Medium" pitchFamily="34" charset="0"/>
            </a:endParaRPr>
          </a:p>
          <a:p>
            <a:pPr marL="915988" lvl="1" indent="-344488">
              <a:spcBef>
                <a:spcPts val="0"/>
              </a:spcBef>
              <a:spcAft>
                <a:spcPts val="1200"/>
              </a:spcAft>
              <a:buClr>
                <a:schemeClr val="bg2">
                  <a:lumMod val="20000"/>
                  <a:lumOff val="80000"/>
                </a:schemeClr>
              </a:buClr>
              <a:buSzPct val="95000"/>
              <a:buFont typeface="Arial" panose="020B0604020202020204" pitchFamily="34" charset="0"/>
              <a:buChar char="─"/>
            </a:pPr>
            <a:r>
              <a:rPr lang="en-US" dirty="0" smtClean="0">
                <a:latin typeface="Franklin Gothic Medium" pitchFamily="34" charset="0"/>
              </a:rPr>
              <a:t>Signed into law September 16, 2011</a:t>
            </a:r>
          </a:p>
          <a:p>
            <a:pPr marL="915988" lvl="1" indent="-344488">
              <a:spcBef>
                <a:spcPts val="0"/>
              </a:spcBef>
              <a:spcAft>
                <a:spcPts val="1200"/>
              </a:spcAft>
              <a:buClr>
                <a:schemeClr val="bg2">
                  <a:lumMod val="20000"/>
                  <a:lumOff val="80000"/>
                </a:schemeClr>
              </a:buClr>
              <a:buSzPct val="95000"/>
              <a:buFont typeface="Arial" panose="020B0604020202020204" pitchFamily="34" charset="0"/>
              <a:buChar char="─"/>
            </a:pPr>
            <a:r>
              <a:rPr lang="en-US" dirty="0" err="1" smtClean="0">
                <a:latin typeface="Franklin Gothic Medium" pitchFamily="34" charset="0"/>
              </a:rPr>
              <a:t>AIA</a:t>
            </a:r>
            <a:r>
              <a:rPr lang="en-US" dirty="0" smtClean="0">
                <a:latin typeface="Franklin Gothic Medium" pitchFamily="34" charset="0"/>
              </a:rPr>
              <a:t> trials came into effect on September 16, 2012</a:t>
            </a:r>
          </a:p>
          <a:p>
            <a:pPr marL="915988" lvl="1" indent="-344488">
              <a:spcBef>
                <a:spcPts val="0"/>
              </a:spcBef>
              <a:spcAft>
                <a:spcPts val="1200"/>
              </a:spcAft>
              <a:buClr>
                <a:schemeClr val="bg2">
                  <a:lumMod val="20000"/>
                  <a:lumOff val="80000"/>
                </a:schemeClr>
              </a:buClr>
              <a:buSzPct val="95000"/>
              <a:buFont typeface="Arial" panose="020B0604020202020204" pitchFamily="34" charset="0"/>
              <a:buChar char="─"/>
            </a:pPr>
            <a:r>
              <a:rPr lang="en-US" dirty="0" smtClean="0">
                <a:latin typeface="Franklin Gothic Medium" pitchFamily="34" charset="0"/>
              </a:rPr>
              <a:t>Orders </a:t>
            </a:r>
            <a:r>
              <a:rPr lang="en-US" dirty="0">
                <a:latin typeface="Franklin Gothic Medium" pitchFamily="34" charset="0"/>
              </a:rPr>
              <a:t>the Director to establish regulations establishing and implementing </a:t>
            </a:r>
            <a:r>
              <a:rPr lang="en-US" dirty="0" smtClean="0">
                <a:latin typeface="Franklin Gothic Medium" pitchFamily="34" charset="0"/>
              </a:rPr>
              <a:t>post grant proceedings </a:t>
            </a:r>
            <a:r>
              <a:rPr lang="en-US" dirty="0">
                <a:latin typeface="Franklin Gothic Medium" pitchFamily="34" charset="0"/>
              </a:rPr>
              <a:t>according to certain parameters</a:t>
            </a:r>
          </a:p>
          <a:p>
            <a:pPr lvl="1">
              <a:spcBef>
                <a:spcPts val="0"/>
              </a:spcBef>
              <a:spcAft>
                <a:spcPts val="1200"/>
              </a:spcAft>
              <a:buClr>
                <a:schemeClr val="bg2">
                  <a:lumMod val="20000"/>
                  <a:lumOff val="80000"/>
                </a:schemeClr>
              </a:buClr>
              <a:buSzPct val="95000"/>
            </a:pPr>
            <a:endParaRPr lang="en-US" dirty="0" smtClean="0">
              <a:latin typeface="Franklin Gothic Medium" pitchFamily="34" charset="0"/>
            </a:endParaRPr>
          </a:p>
          <a:p>
            <a:pPr>
              <a:spcBef>
                <a:spcPts val="0"/>
              </a:spcBef>
              <a:spcAft>
                <a:spcPts val="1200"/>
              </a:spcAft>
              <a:buClr>
                <a:schemeClr val="bg2">
                  <a:lumMod val="20000"/>
                  <a:lumOff val="80000"/>
                </a:schemeClr>
              </a:buClr>
            </a:pPr>
            <a:endParaRPr lang="en-US" sz="2400" dirty="0" smtClean="0">
              <a:latin typeface="Franklin Gothic Medium" pitchFamily="34" charset="0"/>
            </a:endParaRPr>
          </a:p>
        </p:txBody>
      </p:sp>
      <p:pic>
        <p:nvPicPr>
          <p:cNvPr id="11" name="Picture 2" descr="http://www.slwip.com/images/headers/main/aia-heade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1" y="4495800"/>
            <a:ext cx="8229600" cy="1828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84941817"/>
      </p:ext>
    </p:extLst>
  </p:cSld>
  <p:clrMapOvr>
    <a:masterClrMapping/>
  </p:clrMapOvr>
  <p:transition/>
  <p:timing>
    <p:tnLst>
      <p:par>
        <p:cTn id="1" dur="indefinite" restart="never" nodeType="tmRoot"/>
      </p:par>
    </p:tnLst>
  </p:timing>
</p:sld>
</file>

<file path=ppt/theme/_rels/theme1.xml.rels>&#65279;<?xml version="1.0" encoding="UTF-8" standalone="yes"?>
<Relationships xmlns="http://schemas.openxmlformats.org/package/2006/relationships">
  <Relationship Id="rId1" Type="http://schemas.openxmlformats.org/officeDocument/2006/relationships/image" Target="../media/image1.jpeg" />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2349</Words>
  <Application>Microsoft Office PowerPoint</Application>
  <PresentationFormat>On-screen Show (4:3)</PresentationFormat>
  <Paragraphs>334</Paragraphs>
  <Slides>41</Slides>
  <Notes>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Pauline Newman Inn of Court and Northern Virginia Chapter of FBA</vt:lpstr>
      <vt:lpstr>Topics   </vt:lpstr>
      <vt:lpstr>Law of Trade Secrets Prior To Federal Act</vt:lpstr>
      <vt:lpstr>History and Purpose of Federal Act </vt:lpstr>
      <vt:lpstr>Trade Secrets vs. Patents For Protecting IP Rights</vt:lpstr>
      <vt:lpstr>Patents ─ New Challenges</vt:lpstr>
      <vt:lpstr>Patent Procurement ─ Section 101 </vt:lpstr>
      <vt:lpstr>Patent Procurement ─ Sliding Scale</vt:lpstr>
      <vt:lpstr>Slide 9</vt:lpstr>
      <vt:lpstr>Patent Enforcement ─ PTAB</vt:lpstr>
      <vt:lpstr>Remedies for Patent Infringement</vt:lpstr>
      <vt:lpstr>Patents v. Trade Secrets</vt:lpstr>
      <vt:lpstr>  Trade Secrets v. Registered IP Protection</vt:lpstr>
      <vt:lpstr>Trade Secrets v. Registered IP Protection</vt:lpstr>
      <vt:lpstr>Jurisdictional Issues and Considerations Regarding the New Federal Act </vt:lpstr>
      <vt:lpstr>Important Limitation – Interstate Or Foreign Commerce Requirement</vt:lpstr>
      <vt:lpstr>Interterritorial And Comity Concerns</vt:lpstr>
      <vt:lpstr>International Application </vt:lpstr>
      <vt:lpstr>Remedies for Trade Secret Misappropriation</vt:lpstr>
      <vt:lpstr>Injunctive Remedies</vt:lpstr>
      <vt:lpstr>Additional Equitable Relief Available</vt:lpstr>
      <vt:lpstr>Restrictions On Injunctive Relief</vt:lpstr>
      <vt:lpstr>Standards for Permanent Injunctive Relief</vt:lpstr>
      <vt:lpstr>Standards for Permanent Injunctive Relief</vt:lpstr>
      <vt:lpstr>Standards for Permanent Injunctive Relief</vt:lpstr>
      <vt:lpstr>Standards for Permanent Injunctive Relief  </vt:lpstr>
      <vt:lpstr>Standards for Permanent Injunctive Relief</vt:lpstr>
      <vt:lpstr>Damages </vt:lpstr>
      <vt:lpstr>Slide 29</vt:lpstr>
      <vt:lpstr>Slide 30</vt:lpstr>
      <vt:lpstr>Slide 31</vt:lpstr>
      <vt:lpstr>Slide 32</vt:lpstr>
      <vt:lpstr>Slide 33</vt:lpstr>
      <vt:lpstr>Slide 34</vt:lpstr>
      <vt:lpstr>Slide 35</vt:lpstr>
      <vt:lpstr>Slide 36</vt:lpstr>
      <vt:lpstr>Slide 37</vt:lpstr>
      <vt:lpstr>Slide 38</vt:lpstr>
      <vt:lpstr>Slide 39</vt:lpstr>
      <vt:lpstr>Conclusion</vt:lpstr>
      <vt:lpstr>Panel Members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